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2"/>
  </p:notesMasterIdLst>
  <p:sldIdLst>
    <p:sldId id="2049" r:id="rId3"/>
    <p:sldId id="2053" r:id="rId4"/>
    <p:sldId id="2085" r:id="rId5"/>
    <p:sldId id="2086" r:id="rId6"/>
    <p:sldId id="2087" r:id="rId7"/>
    <p:sldId id="2089" r:id="rId8"/>
    <p:sldId id="2091" r:id="rId9"/>
    <p:sldId id="2092" r:id="rId10"/>
    <p:sldId id="2084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D74"/>
    <a:srgbClr val="310046"/>
    <a:srgbClr val="F986BC"/>
    <a:srgbClr val="FF3E00"/>
    <a:srgbClr val="FEDE00"/>
    <a:srgbClr val="013360"/>
    <a:srgbClr val="59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230F4-1EB3-4965-BB5B-F0257A934455}" v="10" dt="2025-02-20T01:15:31.930"/>
    <p1510:client id="{79D8CDA2-01FB-492F-B754-CA99D49BD138}" v="69" dt="2025-02-20T01:04:18.742"/>
    <p1510:client id="{B58DD80B-C507-265C-5A9D-93D8A00CD349}" v="7" dt="2025-02-20T15:47:59.0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Edith Esquivel Morales" userId="c6b4f9fa-f7d7-4f36-b3d9-cd9b86bc6a5e" providerId="ADAL" clId="{79D8CDA2-01FB-492F-B754-CA99D49BD138}"/>
    <pc:docChg chg="delSld modSld">
      <pc:chgData name="Rosa Edith Esquivel Morales" userId="c6b4f9fa-f7d7-4f36-b3d9-cd9b86bc6a5e" providerId="ADAL" clId="{79D8CDA2-01FB-492F-B754-CA99D49BD138}" dt="2025-02-20T01:04:18.742" v="68" actId="14100"/>
      <pc:docMkLst>
        <pc:docMk/>
      </pc:docMkLst>
      <pc:sldChg chg="modSp mod">
        <pc:chgData name="Rosa Edith Esquivel Morales" userId="c6b4f9fa-f7d7-4f36-b3d9-cd9b86bc6a5e" providerId="ADAL" clId="{79D8CDA2-01FB-492F-B754-CA99D49BD138}" dt="2025-02-20T00:55:03.880" v="30" actId="20577"/>
        <pc:sldMkLst>
          <pc:docMk/>
          <pc:sldMk cId="1338517565" sldId="2085"/>
        </pc:sldMkLst>
        <pc:spChg chg="mod">
          <ac:chgData name="Rosa Edith Esquivel Morales" userId="c6b4f9fa-f7d7-4f36-b3d9-cd9b86bc6a5e" providerId="ADAL" clId="{79D8CDA2-01FB-492F-B754-CA99D49BD138}" dt="2025-02-20T00:55:03.880" v="30" actId="20577"/>
          <ac:spMkLst>
            <pc:docMk/>
            <pc:sldMk cId="1338517565" sldId="2085"/>
            <ac:spMk id="32" creationId="{9930AEE2-0ED9-6AFF-22CC-5DC465AB91E0}"/>
          </ac:spMkLst>
        </pc:spChg>
      </pc:sldChg>
      <pc:sldChg chg="modSp mod">
        <pc:chgData name="Rosa Edith Esquivel Morales" userId="c6b4f9fa-f7d7-4f36-b3d9-cd9b86bc6a5e" providerId="ADAL" clId="{79D8CDA2-01FB-492F-B754-CA99D49BD138}" dt="2025-02-20T00:55:58.162" v="38" actId="14100"/>
        <pc:sldMkLst>
          <pc:docMk/>
          <pc:sldMk cId="2332831297" sldId="2087"/>
        </pc:sldMkLst>
        <pc:graphicFrameChg chg="mod modGraphic">
          <ac:chgData name="Rosa Edith Esquivel Morales" userId="c6b4f9fa-f7d7-4f36-b3d9-cd9b86bc6a5e" providerId="ADAL" clId="{79D8CDA2-01FB-492F-B754-CA99D49BD138}" dt="2025-02-20T00:55:58.162" v="38" actId="14100"/>
          <ac:graphicFrameMkLst>
            <pc:docMk/>
            <pc:sldMk cId="2332831297" sldId="2087"/>
            <ac:graphicFrameMk id="4" creationId="{B238759D-55AA-3A85-98DF-63FB81F1CB70}"/>
          </ac:graphicFrameMkLst>
        </pc:graphicFrameChg>
      </pc:sldChg>
      <pc:sldChg chg="modSp del mod">
        <pc:chgData name="Rosa Edith Esquivel Morales" userId="c6b4f9fa-f7d7-4f36-b3d9-cd9b86bc6a5e" providerId="ADAL" clId="{79D8CDA2-01FB-492F-B754-CA99D49BD138}" dt="2025-02-20T00:56:11.700" v="39" actId="47"/>
        <pc:sldMkLst>
          <pc:docMk/>
          <pc:sldMk cId="1928614440" sldId="2088"/>
        </pc:sldMkLst>
        <pc:graphicFrameChg chg="mod modGraphic">
          <ac:chgData name="Rosa Edith Esquivel Morales" userId="c6b4f9fa-f7d7-4f36-b3d9-cd9b86bc6a5e" providerId="ADAL" clId="{79D8CDA2-01FB-492F-B754-CA99D49BD138}" dt="2025-02-20T00:52:32.459" v="15"/>
          <ac:graphicFrameMkLst>
            <pc:docMk/>
            <pc:sldMk cId="1928614440" sldId="2088"/>
            <ac:graphicFrameMk id="4" creationId="{1291E735-866A-32A1-0CE9-55BBFE3625DD}"/>
          </ac:graphicFrameMkLst>
        </pc:graphicFrameChg>
      </pc:sldChg>
      <pc:sldChg chg="modSp mod">
        <pc:chgData name="Rosa Edith Esquivel Morales" userId="c6b4f9fa-f7d7-4f36-b3d9-cd9b86bc6a5e" providerId="ADAL" clId="{79D8CDA2-01FB-492F-B754-CA99D49BD138}" dt="2025-02-20T00:59:25.506" v="53"/>
        <pc:sldMkLst>
          <pc:docMk/>
          <pc:sldMk cId="1638071530" sldId="2089"/>
        </pc:sldMkLst>
        <pc:graphicFrameChg chg="mod modGraphic">
          <ac:chgData name="Rosa Edith Esquivel Morales" userId="c6b4f9fa-f7d7-4f36-b3d9-cd9b86bc6a5e" providerId="ADAL" clId="{79D8CDA2-01FB-492F-B754-CA99D49BD138}" dt="2025-02-20T00:59:25.506" v="53"/>
          <ac:graphicFrameMkLst>
            <pc:docMk/>
            <pc:sldMk cId="1638071530" sldId="2089"/>
            <ac:graphicFrameMk id="4" creationId="{7EADE930-E152-35D7-910F-129952EDB052}"/>
          </ac:graphicFrameMkLst>
        </pc:graphicFrameChg>
      </pc:sldChg>
      <pc:sldChg chg="del">
        <pc:chgData name="Rosa Edith Esquivel Morales" userId="c6b4f9fa-f7d7-4f36-b3d9-cd9b86bc6a5e" providerId="ADAL" clId="{79D8CDA2-01FB-492F-B754-CA99D49BD138}" dt="2025-02-20T00:57:00.579" v="45" actId="47"/>
        <pc:sldMkLst>
          <pc:docMk/>
          <pc:sldMk cId="2476475871" sldId="2090"/>
        </pc:sldMkLst>
      </pc:sldChg>
      <pc:sldChg chg="modSp mod">
        <pc:chgData name="Rosa Edith Esquivel Morales" userId="c6b4f9fa-f7d7-4f36-b3d9-cd9b86bc6a5e" providerId="ADAL" clId="{79D8CDA2-01FB-492F-B754-CA99D49BD138}" dt="2025-02-20T01:01:44.492" v="61"/>
        <pc:sldMkLst>
          <pc:docMk/>
          <pc:sldMk cId="47599985" sldId="2091"/>
        </pc:sldMkLst>
        <pc:graphicFrameChg chg="mod modGraphic">
          <ac:chgData name="Rosa Edith Esquivel Morales" userId="c6b4f9fa-f7d7-4f36-b3d9-cd9b86bc6a5e" providerId="ADAL" clId="{79D8CDA2-01FB-492F-B754-CA99D49BD138}" dt="2025-02-20T01:01:44.492" v="61"/>
          <ac:graphicFrameMkLst>
            <pc:docMk/>
            <pc:sldMk cId="47599985" sldId="2091"/>
            <ac:graphicFrameMk id="4" creationId="{3FD4D1E6-3B46-2AFB-FEE0-331BAFA160C4}"/>
          </ac:graphicFrameMkLst>
        </pc:graphicFrameChg>
      </pc:sldChg>
      <pc:sldChg chg="modSp mod">
        <pc:chgData name="Rosa Edith Esquivel Morales" userId="c6b4f9fa-f7d7-4f36-b3d9-cd9b86bc6a5e" providerId="ADAL" clId="{79D8CDA2-01FB-492F-B754-CA99D49BD138}" dt="2025-02-20T01:04:18.742" v="68" actId="14100"/>
        <pc:sldMkLst>
          <pc:docMk/>
          <pc:sldMk cId="1986697210" sldId="2092"/>
        </pc:sldMkLst>
        <pc:graphicFrameChg chg="mod modGraphic">
          <ac:chgData name="Rosa Edith Esquivel Morales" userId="c6b4f9fa-f7d7-4f36-b3d9-cd9b86bc6a5e" providerId="ADAL" clId="{79D8CDA2-01FB-492F-B754-CA99D49BD138}" dt="2025-02-20T01:04:18.742" v="68" actId="14100"/>
          <ac:graphicFrameMkLst>
            <pc:docMk/>
            <pc:sldMk cId="1986697210" sldId="2092"/>
            <ac:graphicFrameMk id="4" creationId="{C53171FB-5CF2-86E2-5E16-28F7736158E9}"/>
          </ac:graphicFrameMkLst>
        </pc:graphicFrameChg>
      </pc:sldChg>
    </pc:docChg>
  </pc:docChgLst>
  <pc:docChgLst>
    <pc:chgData name="Jacob Abraham Hernandez Gonzalez" userId="f1468aff-2107-4b84-b94c-0b6ec46b6567" providerId="ADAL" clId="{3DC230F4-1EB3-4965-BB5B-F0257A934455}"/>
    <pc:docChg chg="undo redo custSel modSld">
      <pc:chgData name="Jacob Abraham Hernandez Gonzalez" userId="f1468aff-2107-4b84-b94c-0b6ec46b6567" providerId="ADAL" clId="{3DC230F4-1EB3-4965-BB5B-F0257A934455}" dt="2025-02-20T01:15:31.930" v="21" actId="20577"/>
      <pc:docMkLst>
        <pc:docMk/>
      </pc:docMkLst>
      <pc:sldChg chg="modSp mod">
        <pc:chgData name="Jacob Abraham Hernandez Gonzalez" userId="f1468aff-2107-4b84-b94c-0b6ec46b6567" providerId="ADAL" clId="{3DC230F4-1EB3-4965-BB5B-F0257A934455}" dt="2025-02-20T00:37:13.261" v="1" actId="6549"/>
        <pc:sldMkLst>
          <pc:docMk/>
          <pc:sldMk cId="3810325141" sldId="2053"/>
        </pc:sldMkLst>
        <pc:spChg chg="mod">
          <ac:chgData name="Jacob Abraham Hernandez Gonzalez" userId="f1468aff-2107-4b84-b94c-0b6ec46b6567" providerId="ADAL" clId="{3DC230F4-1EB3-4965-BB5B-F0257A934455}" dt="2025-02-20T00:37:13.261" v="1" actId="6549"/>
          <ac:spMkLst>
            <pc:docMk/>
            <pc:sldMk cId="3810325141" sldId="2053"/>
            <ac:spMk id="17" creationId="{84420C25-F03C-214C-8C40-EBC8EF274D8B}"/>
          </ac:spMkLst>
        </pc:spChg>
      </pc:sldChg>
      <pc:sldChg chg="modSp mod">
        <pc:chgData name="Jacob Abraham Hernandez Gonzalez" userId="f1468aff-2107-4b84-b94c-0b6ec46b6567" providerId="ADAL" clId="{3DC230F4-1EB3-4965-BB5B-F0257A934455}" dt="2025-02-20T00:38:20.139" v="11" actId="20577"/>
        <pc:sldMkLst>
          <pc:docMk/>
          <pc:sldMk cId="2864872369" sldId="2086"/>
        </pc:sldMkLst>
        <pc:graphicFrameChg chg="modGraphic">
          <ac:chgData name="Jacob Abraham Hernandez Gonzalez" userId="f1468aff-2107-4b84-b94c-0b6ec46b6567" providerId="ADAL" clId="{3DC230F4-1EB3-4965-BB5B-F0257A934455}" dt="2025-02-20T00:38:20.139" v="11" actId="20577"/>
          <ac:graphicFrameMkLst>
            <pc:docMk/>
            <pc:sldMk cId="2864872369" sldId="2086"/>
            <ac:graphicFrameMk id="4" creationId="{601E4D26-308E-3798-877E-4524B77D49D0}"/>
          </ac:graphicFrameMkLst>
        </pc:graphicFrameChg>
      </pc:sldChg>
      <pc:sldChg chg="modSp mod">
        <pc:chgData name="Jacob Abraham Hernandez Gonzalez" userId="f1468aff-2107-4b84-b94c-0b6ec46b6567" providerId="ADAL" clId="{3DC230F4-1EB3-4965-BB5B-F0257A934455}" dt="2025-02-20T00:56:28.443" v="12" actId="6549"/>
        <pc:sldMkLst>
          <pc:docMk/>
          <pc:sldMk cId="2332831297" sldId="2087"/>
        </pc:sldMkLst>
        <pc:graphicFrameChg chg="modGraphic">
          <ac:chgData name="Jacob Abraham Hernandez Gonzalez" userId="f1468aff-2107-4b84-b94c-0b6ec46b6567" providerId="ADAL" clId="{3DC230F4-1EB3-4965-BB5B-F0257A934455}" dt="2025-02-20T00:56:28.443" v="12" actId="6549"/>
          <ac:graphicFrameMkLst>
            <pc:docMk/>
            <pc:sldMk cId="2332831297" sldId="2087"/>
            <ac:graphicFrameMk id="4" creationId="{B238759D-55AA-3A85-98DF-63FB81F1CB70}"/>
          </ac:graphicFrameMkLst>
        </pc:graphicFrameChg>
      </pc:sldChg>
      <pc:sldChg chg="modSp mod">
        <pc:chgData name="Jacob Abraham Hernandez Gonzalez" userId="f1468aff-2107-4b84-b94c-0b6ec46b6567" providerId="ADAL" clId="{3DC230F4-1EB3-4965-BB5B-F0257A934455}" dt="2025-02-20T01:15:31.930" v="21" actId="20577"/>
        <pc:sldMkLst>
          <pc:docMk/>
          <pc:sldMk cId="47599985" sldId="2091"/>
        </pc:sldMkLst>
        <pc:graphicFrameChg chg="modGraphic">
          <ac:chgData name="Jacob Abraham Hernandez Gonzalez" userId="f1468aff-2107-4b84-b94c-0b6ec46b6567" providerId="ADAL" clId="{3DC230F4-1EB3-4965-BB5B-F0257A934455}" dt="2025-02-20T01:15:31.930" v="21" actId="20577"/>
          <ac:graphicFrameMkLst>
            <pc:docMk/>
            <pc:sldMk cId="47599985" sldId="2091"/>
            <ac:graphicFrameMk id="4" creationId="{3FD4D1E6-3B46-2AFB-FEE0-331BAFA160C4}"/>
          </ac:graphicFrameMkLst>
        </pc:graphicFrameChg>
      </pc:sldChg>
    </pc:docChg>
  </pc:docChgLst>
  <pc:docChgLst>
    <pc:chgData name="Jacob Abraham Hernandez Gonzalez" userId="S::abraham.hernandez@iscam.com::f1468aff-2107-4b84-b94c-0b6ec46b6567" providerId="AD" clId="Web-{B58DD80B-C507-265C-5A9D-93D8A00CD349}"/>
    <pc:docChg chg="modSld">
      <pc:chgData name="Jacob Abraham Hernandez Gonzalez" userId="S::abraham.hernandez@iscam.com::f1468aff-2107-4b84-b94c-0b6ec46b6567" providerId="AD" clId="Web-{B58DD80B-C507-265C-5A9D-93D8A00CD349}" dt="2025-02-20T15:47:58.530" v="2" actId="20577"/>
      <pc:docMkLst>
        <pc:docMk/>
      </pc:docMkLst>
      <pc:sldChg chg="modSp">
        <pc:chgData name="Jacob Abraham Hernandez Gonzalez" userId="S::abraham.hernandez@iscam.com::f1468aff-2107-4b84-b94c-0b6ec46b6567" providerId="AD" clId="Web-{B58DD80B-C507-265C-5A9D-93D8A00CD349}" dt="2025-02-20T15:47:58.530" v="2" actId="20577"/>
        <pc:sldMkLst>
          <pc:docMk/>
          <pc:sldMk cId="3810325141" sldId="2053"/>
        </pc:sldMkLst>
        <pc:spChg chg="mod">
          <ac:chgData name="Jacob Abraham Hernandez Gonzalez" userId="S::abraham.hernandez@iscam.com::f1468aff-2107-4b84-b94c-0b6ec46b6567" providerId="AD" clId="Web-{B58DD80B-C507-265C-5A9D-93D8A00CD349}" dt="2025-02-20T15:47:58.530" v="2" actId="20577"/>
          <ac:spMkLst>
            <pc:docMk/>
            <pc:sldMk cId="3810325141" sldId="2053"/>
            <ac:spMk id="17" creationId="{84420C25-F03C-214C-8C40-EBC8EF274D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4DEE6-2D2A-472E-8512-269359AD2DDE}" type="datetimeFigureOut">
              <a:rPr lang="es-MX" smtClean="0"/>
              <a:t>20/02/2025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8C3B-A9AE-46B9-BC08-4F9ED396B39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65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Op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 Naranja">
    <p:bg>
      <p:bgPr>
        <a:solidFill>
          <a:srgbClr val="EB5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df" descr="pasted-image.pdf"/>
          <p:cNvPicPr>
            <a:picLocks noChangeAspect="1"/>
          </p:cNvPicPr>
          <p:nvPr/>
        </p:nvPicPr>
        <p:blipFill>
          <a:blip r:embed="rId2"/>
          <a:srcRect l="514" r="514"/>
          <a:stretch>
            <a:fillRect/>
          </a:stretch>
        </p:blipFill>
        <p:spPr>
          <a:xfrm>
            <a:off x="11099596" y="499941"/>
            <a:ext cx="496008" cy="23529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63A6E-64EC-4032-BC25-E9D32D35C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1" cy="2387600"/>
          </a:xfrm>
        </p:spPr>
        <p:txBody>
          <a:bodyPr anchor="b"/>
          <a:lstStyle>
            <a:lvl1pPr algn="ctr">
              <a:defRPr sz="6032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115DC8-792B-414C-AF6F-6F855DC9A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1" cy="1655763"/>
          </a:xfrm>
        </p:spPr>
        <p:txBody>
          <a:bodyPr/>
          <a:lstStyle>
            <a:lvl1pPr marL="0" indent="0" algn="ctr">
              <a:buNone/>
              <a:defRPr sz="2413"/>
            </a:lvl1pPr>
            <a:lvl2pPr marL="459601" indent="0" algn="ctr">
              <a:buNone/>
              <a:defRPr sz="2010"/>
            </a:lvl2pPr>
            <a:lvl3pPr marL="919203" indent="0" algn="ctr">
              <a:buNone/>
              <a:defRPr sz="1809"/>
            </a:lvl3pPr>
            <a:lvl4pPr marL="1378804" indent="0" algn="ctr">
              <a:buNone/>
              <a:defRPr sz="1609"/>
            </a:lvl4pPr>
            <a:lvl5pPr marL="1838406" indent="0" algn="ctr">
              <a:buNone/>
              <a:defRPr sz="1609"/>
            </a:lvl5pPr>
            <a:lvl6pPr marL="2298007" indent="0" algn="ctr">
              <a:buNone/>
              <a:defRPr sz="1609"/>
            </a:lvl6pPr>
            <a:lvl7pPr marL="2757609" indent="0" algn="ctr">
              <a:buNone/>
              <a:defRPr sz="1609"/>
            </a:lvl7pPr>
            <a:lvl8pPr marL="3217209" indent="0" algn="ctr">
              <a:buNone/>
              <a:defRPr sz="1609"/>
            </a:lvl8pPr>
            <a:lvl9pPr marL="3676812" indent="0" algn="ctr">
              <a:buNone/>
              <a:defRPr sz="1609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63F3B1-06D0-443F-B82F-196ED57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EB0-C033-4D31-9ECF-8D0889C3D6B1}" type="datetimeFigureOut">
              <a:rPr lang="es-MX" smtClean="0"/>
              <a:t>20/02/2025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18DCD7-6BE4-406D-8F82-DE075533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C33A2D-B52B-421F-BD86-EFE693FE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660C-AA91-47CB-A63B-7181109802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73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raportada">
    <p:bg>
      <p:bgPr>
        <a:solidFill>
          <a:srgbClr val="AA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69AECF-5D51-475C-5A0E-F75194C5F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30" y="0"/>
            <a:ext cx="12190095" cy="6858000"/>
          </a:xfrm>
          <a:prstGeom prst="rect">
            <a:avLst/>
          </a:prstGeom>
        </p:spPr>
      </p:pic>
      <p:sp>
        <p:nvSpPr>
          <p:cNvPr id="51" name="Rectángulo"/>
          <p:cNvSpPr/>
          <p:nvPr/>
        </p:nvSpPr>
        <p:spPr>
          <a:xfrm>
            <a:off x="1143075" y="755813"/>
            <a:ext cx="11047021" cy="5137797"/>
          </a:xfrm>
          <a:prstGeom prst="rect">
            <a:avLst/>
          </a:prstGeom>
          <a:solidFill>
            <a:srgbClr val="31005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0"/>
          </a:p>
        </p:txBody>
      </p:sp>
      <p:sp>
        <p:nvSpPr>
          <p:cNvPr id="3" name="Bienvenid@ al nuevo mundo de los Game Changers ISCAM">
            <a:extLst>
              <a:ext uri="{FF2B5EF4-FFF2-40B4-BE49-F238E27FC236}">
                <a16:creationId xmlns:a16="http://schemas.microsoft.com/office/drawing/2014/main" id="{C41CB591-EEBF-FB78-E413-29AE9CE0EA0D}"/>
              </a:ext>
            </a:extLst>
          </p:cNvPr>
          <p:cNvSpPr txBox="1"/>
          <p:nvPr userDrawn="1"/>
        </p:nvSpPr>
        <p:spPr>
          <a:xfrm>
            <a:off x="2634836" y="2527747"/>
            <a:ext cx="8760835" cy="1107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1625559">
              <a:lnSpc>
                <a:spcPct val="70000"/>
              </a:lnSpc>
              <a:defRPr sz="6000" spc="59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>
              <a:lnSpc>
                <a:spcPct val="100000"/>
              </a:lnSpc>
            </a:pPr>
            <a:r>
              <a:rPr sz="3600" err="1">
                <a:latin typeface="Century Gothic" panose="020B0502020202020204" pitchFamily="34" charset="0"/>
              </a:rPr>
              <a:t>Bienvenid</a:t>
            </a:r>
            <a:r>
              <a:rPr lang="es-ES" sz="3600">
                <a:latin typeface="Century Gothic" panose="020B0502020202020204" pitchFamily="34" charset="0"/>
              </a:rPr>
              <a:t>o</a:t>
            </a:r>
            <a:r>
              <a:rPr sz="3600">
                <a:latin typeface="Century Gothic" panose="020B0502020202020204" pitchFamily="34" charset="0"/>
              </a:rPr>
              <a:t> al nuevo </a:t>
            </a:r>
            <a:r>
              <a:rPr sz="3600" err="1">
                <a:latin typeface="Century Gothic" panose="020B0502020202020204" pitchFamily="34" charset="0"/>
              </a:rPr>
              <a:t>mundo</a:t>
            </a:r>
            <a:r>
              <a:rPr sz="3600">
                <a:latin typeface="Century Gothic" panose="020B0502020202020204" pitchFamily="34" charset="0"/>
              </a:rPr>
              <a:t> de </a:t>
            </a:r>
            <a:r>
              <a:rPr sz="3600" err="1">
                <a:latin typeface="Century Gothic" panose="020B0502020202020204" pitchFamily="34" charset="0"/>
              </a:rPr>
              <a:t>los</a:t>
            </a:r>
            <a:r>
              <a:rPr sz="3600">
                <a:latin typeface="Century Gothic" panose="020B0502020202020204" pitchFamily="34" charset="0"/>
              </a:rPr>
              <a:t> Game Changers ISCAM</a:t>
            </a: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BA92A2C-501C-9E48-832A-808E1FE95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80" y="964390"/>
            <a:ext cx="4697537" cy="13543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469BD4-0648-B4D4-6012-B4A682CE157A}"/>
              </a:ext>
            </a:extLst>
          </p:cNvPr>
          <p:cNvSpPr txBox="1"/>
          <p:nvPr userDrawn="1"/>
        </p:nvSpPr>
        <p:spPr>
          <a:xfrm>
            <a:off x="3760385" y="4026143"/>
            <a:ext cx="5081772" cy="10207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095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05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Consejeros Comerciales S.A. de C.V.</a:t>
            </a:r>
          </a:p>
          <a:p>
            <a:pPr marL="0" marR="0" indent="0" algn="ctr" defTabSz="4095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5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San Jerónimo Chicahualco,</a:t>
            </a:r>
          </a:p>
          <a:p>
            <a:pPr marL="0" marR="0" indent="0" algn="ctr" defTabSz="4095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5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METEPEC, Estado de México.</a:t>
            </a:r>
          </a:p>
          <a:p>
            <a:pPr marL="0" marR="0" indent="0" algn="ctr" defTabSz="4095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5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722 216 0868 / 722 134 0511 / 722 134 0512</a:t>
            </a:r>
          </a:p>
          <a:p>
            <a:pPr marL="0" marR="0" lvl="1" indent="0" algn="l" defTabSz="4095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5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					</a:t>
            </a:r>
          </a:p>
          <a:p>
            <a:pPr marL="0" marR="0" lvl="1" indent="0" algn="l" defTabSz="4095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5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					+52 1 55 2245 6696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CEBFEE-0881-DDBC-E8D2-B4749E8EB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30" y="4751511"/>
            <a:ext cx="378000" cy="3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80DD92-B38C-571B-CAF5-775AA57C27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83" y="5238202"/>
            <a:ext cx="5381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362CFD2-6914-65C4-8959-C196A2EA71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66" y="5238202"/>
            <a:ext cx="54272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CFCD80A-2503-A28F-217F-A5BA5F25A8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73" y="5238202"/>
            <a:ext cx="53637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3617E1E-86C8-E612-8677-99DC17DCD7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64" y="5238202"/>
            <a:ext cx="54090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159AF28-220F-4C58-E630-270A141D94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37" y="5238202"/>
            <a:ext cx="54180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43F9EF-4BB8-E496-E20F-BCE7FF654BB2}"/>
              </a:ext>
            </a:extLst>
          </p:cNvPr>
          <p:cNvSpPr txBox="1"/>
          <p:nvPr userDrawn="1"/>
        </p:nvSpPr>
        <p:spPr>
          <a:xfrm>
            <a:off x="9705982" y="5537424"/>
            <a:ext cx="1017446" cy="1885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750" b="1">
                <a:solidFill>
                  <a:schemeClr val="bg1"/>
                </a:solidFill>
              </a:rPr>
              <a:t>iscam.com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o Naranja-Énf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ángulo"/>
          <p:cNvSpPr/>
          <p:nvPr/>
        </p:nvSpPr>
        <p:spPr>
          <a:xfrm>
            <a:off x="-1" y="6143625"/>
            <a:ext cx="12192001" cy="714375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0"/>
          </a:p>
        </p:txBody>
      </p:sp>
      <p:sp>
        <p:nvSpPr>
          <p:cNvPr id="107" name="Rectángulo"/>
          <p:cNvSpPr/>
          <p:nvPr/>
        </p:nvSpPr>
        <p:spPr>
          <a:xfrm>
            <a:off x="-1" y="0"/>
            <a:ext cx="12192001" cy="714376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0"/>
          </a:p>
        </p:txBody>
      </p:sp>
      <p:sp>
        <p:nvSpPr>
          <p:cNvPr id="111" name="Rectángulo"/>
          <p:cNvSpPr/>
          <p:nvPr/>
        </p:nvSpPr>
        <p:spPr>
          <a:xfrm>
            <a:off x="-1" y="0"/>
            <a:ext cx="714376" cy="6858001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0"/>
          </a:p>
        </p:txBody>
      </p:sp>
      <p:pic>
        <p:nvPicPr>
          <p:cNvPr id="3" name="ISCAM_Simbolo_Blanco.png" descr="ISCAM_Simbolo_Blanco.png">
            <a:extLst>
              <a:ext uri="{FF2B5EF4-FFF2-40B4-BE49-F238E27FC236}">
                <a16:creationId xmlns:a16="http://schemas.microsoft.com/office/drawing/2014/main" id="{4C477607-25D9-FA11-CA19-50B68A191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0406" y="79100"/>
            <a:ext cx="594275" cy="59427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o Naranja - Gener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ángulo"/>
          <p:cNvSpPr/>
          <p:nvPr userDrawn="1"/>
        </p:nvSpPr>
        <p:spPr>
          <a:xfrm>
            <a:off x="0" y="6144809"/>
            <a:ext cx="12192001" cy="714375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0"/>
          </a:p>
        </p:txBody>
      </p:sp>
      <p:sp>
        <p:nvSpPr>
          <p:cNvPr id="119" name="Rectángulo"/>
          <p:cNvSpPr/>
          <p:nvPr/>
        </p:nvSpPr>
        <p:spPr>
          <a:xfrm>
            <a:off x="-1" y="0"/>
            <a:ext cx="12192001" cy="714376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0"/>
          </a:p>
        </p:txBody>
      </p:sp>
      <p:sp>
        <p:nvSpPr>
          <p:cNvPr id="122" name="Rectángulo"/>
          <p:cNvSpPr/>
          <p:nvPr/>
        </p:nvSpPr>
        <p:spPr>
          <a:xfrm>
            <a:off x="-1" y="0"/>
            <a:ext cx="714376" cy="6858001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0"/>
          </a:p>
        </p:txBody>
      </p:sp>
      <p:pic>
        <p:nvPicPr>
          <p:cNvPr id="123" name="ISCAM_Simbolo_Blanco.png" descr="ISCAM_Simbolo_Bl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406" y="79100"/>
            <a:ext cx="594275" cy="59427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General Í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 descr="pasted-image.pdf"/>
          <p:cNvPicPr>
            <a:picLocks noChangeAspect="1"/>
          </p:cNvPicPr>
          <p:nvPr/>
        </p:nvPicPr>
        <p:blipFill>
          <a:blip r:embed="rId2"/>
          <a:srcRect l="590" r="590"/>
          <a:stretch>
            <a:fillRect/>
          </a:stretch>
        </p:blipFill>
        <p:spPr>
          <a:xfrm>
            <a:off x="11099595" y="216000"/>
            <a:ext cx="495759" cy="23518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33490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 Naranja">
    <p:bg>
      <p:bgPr>
        <a:solidFill>
          <a:srgbClr val="EB5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df" descr="pasted-image.pdf"/>
          <p:cNvPicPr>
            <a:picLocks noChangeAspect="1"/>
          </p:cNvPicPr>
          <p:nvPr/>
        </p:nvPicPr>
        <p:blipFill>
          <a:blip r:embed="rId2"/>
          <a:srcRect l="514" r="514"/>
          <a:stretch>
            <a:fillRect/>
          </a:stretch>
        </p:blipFill>
        <p:spPr>
          <a:xfrm>
            <a:off x="11099595" y="499941"/>
            <a:ext cx="496008" cy="23529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Op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Énfasis Naranja">
    <p:bg>
      <p:bgPr>
        <a:solidFill>
          <a:srgbClr val="EB5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ángulo"/>
          <p:cNvSpPr/>
          <p:nvPr/>
        </p:nvSpPr>
        <p:spPr>
          <a:xfrm>
            <a:off x="1145466" y="774264"/>
            <a:ext cx="8715376" cy="190501"/>
          </a:xfrm>
          <a:prstGeom prst="rect">
            <a:avLst/>
          </a:prstGeom>
          <a:solidFill>
            <a:srgbClr val="E9E5ED"/>
          </a:solidFill>
          <a:ln w="3175">
            <a:miter lim="400000"/>
          </a:ln>
        </p:spPr>
        <p:txBody>
          <a:bodyPr lIns="25534" tIns="25534" rIns="25534" bIns="25534" anchor="ctr"/>
          <a:lstStyle/>
          <a:p>
            <a:pPr algn="ctr" defTabSz="414928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8"/>
          </a:p>
        </p:txBody>
      </p:sp>
      <p:sp>
        <p:nvSpPr>
          <p:cNvPr id="97" name="Rectángulo"/>
          <p:cNvSpPr/>
          <p:nvPr/>
        </p:nvSpPr>
        <p:spPr>
          <a:xfrm>
            <a:off x="1145466" y="5966247"/>
            <a:ext cx="8715376" cy="190501"/>
          </a:xfrm>
          <a:prstGeom prst="rect">
            <a:avLst/>
          </a:prstGeom>
          <a:solidFill>
            <a:srgbClr val="E9E5ED"/>
          </a:solidFill>
          <a:ln w="3175">
            <a:miter lim="400000"/>
          </a:ln>
        </p:spPr>
        <p:txBody>
          <a:bodyPr lIns="25534" tIns="25534" rIns="25534" bIns="25534" anchor="ctr"/>
          <a:lstStyle/>
          <a:p>
            <a:pPr algn="ctr" defTabSz="414928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8"/>
          </a:p>
        </p:txBody>
      </p:sp>
      <p:sp>
        <p:nvSpPr>
          <p:cNvPr id="98" name="Rectángulo"/>
          <p:cNvSpPr/>
          <p:nvPr/>
        </p:nvSpPr>
        <p:spPr>
          <a:xfrm>
            <a:off x="1145466" y="774262"/>
            <a:ext cx="190501" cy="5381626"/>
          </a:xfrm>
          <a:prstGeom prst="rect">
            <a:avLst/>
          </a:prstGeom>
          <a:solidFill>
            <a:srgbClr val="E9E5ED"/>
          </a:solidFill>
          <a:ln w="3175">
            <a:miter lim="400000"/>
          </a:ln>
        </p:spPr>
        <p:txBody>
          <a:bodyPr lIns="25534" tIns="25534" rIns="25534" bIns="25534" anchor="ctr"/>
          <a:lstStyle/>
          <a:p>
            <a:pPr algn="ctr" defTabSz="414928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8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General Í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 descr="pasted-image.pdf"/>
          <p:cNvPicPr>
            <a:picLocks noChangeAspect="1"/>
          </p:cNvPicPr>
          <p:nvPr/>
        </p:nvPicPr>
        <p:blipFill>
          <a:blip r:embed="rId2"/>
          <a:srcRect l="590" r="590"/>
          <a:stretch>
            <a:fillRect/>
          </a:stretch>
        </p:blipFill>
        <p:spPr>
          <a:xfrm>
            <a:off x="11099596" y="216001"/>
            <a:ext cx="495759" cy="23518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33490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84011B7-9533-2F1B-FC71-50F414E6D5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</p:spPr>
      </p:pic>
      <p:sp>
        <p:nvSpPr>
          <p:cNvPr id="3" name="Rectángulo"/>
          <p:cNvSpPr/>
          <p:nvPr/>
        </p:nvSpPr>
        <p:spPr>
          <a:xfrm>
            <a:off x="1145228" y="983560"/>
            <a:ext cx="11047021" cy="4900406"/>
          </a:xfrm>
          <a:prstGeom prst="rect">
            <a:avLst/>
          </a:prstGeom>
          <a:solidFill>
            <a:srgbClr val="31005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0"/>
          </a:p>
        </p:txBody>
      </p:sp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50EC7B7-F123-D36E-E8EE-E52E2CAE2A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77" y="1354129"/>
            <a:ext cx="4697537" cy="1354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9" r:id="rId3"/>
    <p:sldLayoutId id="2147483660" r:id="rId4"/>
    <p:sldLayoutId id="2147483664" r:id="rId5"/>
    <p:sldLayoutId id="2147483663" r:id="rId6"/>
  </p:sldLayoutIdLst>
  <p:transition spd="med"/>
  <p:txStyles>
    <p:titleStyle>
      <a:lvl1pPr marL="0" marR="0" indent="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1pPr>
      <a:lvl2pPr marL="0" marR="0" indent="17145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34290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51435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68580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85725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102870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120015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1371600" algn="l" defTabSz="4095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9pPr>
    </p:titleStyle>
    <p:bodyStyle>
      <a:lvl1pPr marL="0" marR="0" indent="0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1pPr>
      <a:lvl2pPr marL="666750" marR="0" indent="-238125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Pct val="90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2pPr>
      <a:lvl3pPr marL="952500" marR="0" indent="-238125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Pct val="90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3pPr>
      <a:lvl4pPr marL="1238250" marR="0" indent="-238125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Pct val="90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4pPr>
      <a:lvl5pPr marL="1476375" marR="0" indent="-238125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Pct val="90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5pPr>
      <a:lvl6pPr marL="1714500" marR="0" indent="-238125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Pct val="90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6pPr>
      <a:lvl7pPr marL="1952625" marR="0" indent="-238125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Pct val="90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7pPr>
      <a:lvl8pPr marL="2190750" marR="0" indent="-238125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Pct val="90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8pPr>
      <a:lvl9pPr marL="2428875" marR="0" indent="-238125" algn="l" defTabSz="409575" latinLnBrk="0">
        <a:lnSpc>
          <a:spcPct val="100000"/>
        </a:lnSpc>
        <a:spcBef>
          <a:spcPts val="825"/>
        </a:spcBef>
        <a:spcAft>
          <a:spcPts val="0"/>
        </a:spcAft>
        <a:buClrTx/>
        <a:buSzPct val="90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9pPr>
    </p:bodyStyle>
    <p:otherStyle>
      <a:lvl1pPr marL="0" marR="0" indent="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1pPr>
      <a:lvl2pPr marL="0" marR="0" indent="17145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2pPr>
      <a:lvl3pPr marL="0" marR="0" indent="34290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3pPr>
      <a:lvl4pPr marL="0" marR="0" indent="51435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4pPr>
      <a:lvl5pPr marL="0" marR="0" indent="68580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5pPr>
      <a:lvl6pPr marL="0" marR="0" indent="85725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6pPr>
      <a:lvl7pPr marL="0" marR="0" indent="102870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7pPr>
      <a:lvl8pPr marL="0" marR="0" indent="120015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8pPr>
      <a:lvl9pPr marL="0" marR="0" indent="1371600" algn="r" defTabSz="409575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84011B7-9533-2F1B-FC71-50F414E6D5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4" y="0"/>
            <a:ext cx="12190095" cy="6858000"/>
          </a:xfrm>
          <a:prstGeom prst="rect">
            <a:avLst/>
          </a:prstGeom>
        </p:spPr>
      </p:pic>
      <p:sp>
        <p:nvSpPr>
          <p:cNvPr id="3" name="Rectángulo"/>
          <p:cNvSpPr/>
          <p:nvPr/>
        </p:nvSpPr>
        <p:spPr>
          <a:xfrm>
            <a:off x="1145230" y="983559"/>
            <a:ext cx="11047021" cy="4900406"/>
          </a:xfrm>
          <a:prstGeom prst="rect">
            <a:avLst/>
          </a:prstGeom>
          <a:solidFill>
            <a:srgbClr val="310056"/>
          </a:solidFill>
          <a:ln w="3175">
            <a:miter lim="400000"/>
          </a:ln>
        </p:spPr>
        <p:txBody>
          <a:bodyPr lIns="25534" tIns="25534" rIns="25534" bIns="25534" anchor="ctr"/>
          <a:lstStyle/>
          <a:p>
            <a:pPr algn="ctr" defTabSz="414928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508"/>
          </a:p>
        </p:txBody>
      </p:sp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50EC7B7-F123-D36E-E8EE-E52E2CAE2A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78" y="1354129"/>
            <a:ext cx="4697537" cy="13543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</p:sldLayoutIdLst>
  <p:transition spd="med"/>
  <p:txStyles>
    <p:titleStyle>
      <a:lvl1pPr marL="0" marR="0" indent="0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1pPr>
      <a:lvl2pPr marL="0" marR="0" indent="172355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344709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517065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689419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861774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1034129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1206484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1378839" algn="l" defTabSz="411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1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9pPr>
    </p:titleStyle>
    <p:bodyStyle>
      <a:lvl1pPr marL="0" marR="0" indent="0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Tx/>
        <a:buFontTx/>
        <a:buNone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1pPr>
      <a:lvl2pPr marL="670269" marR="0" indent="-239382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Pct val="90000"/>
        <a:buFontTx/>
        <a:buChar char="•"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2pPr>
      <a:lvl3pPr marL="957527" marR="0" indent="-239382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Pct val="90000"/>
        <a:buFontTx/>
        <a:buChar char="•"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3pPr>
      <a:lvl4pPr marL="1244785" marR="0" indent="-239382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Pct val="90000"/>
        <a:buFontTx/>
        <a:buChar char="•"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4pPr>
      <a:lvl5pPr marL="1484166" marR="0" indent="-239382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Pct val="90000"/>
        <a:buFontTx/>
        <a:buChar char="•"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5pPr>
      <a:lvl6pPr marL="1723548" marR="0" indent="-239382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Pct val="90000"/>
        <a:buFontTx/>
        <a:buChar char="•"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6pPr>
      <a:lvl7pPr marL="1962930" marR="0" indent="-239382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Pct val="90000"/>
        <a:buFontTx/>
        <a:buChar char="•"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7pPr>
      <a:lvl8pPr marL="2202312" marR="0" indent="-239382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Pct val="90000"/>
        <a:buFontTx/>
        <a:buChar char="•"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8pPr>
      <a:lvl9pPr marL="2441693" marR="0" indent="-239382" algn="l" defTabSz="411737" latinLnBrk="0">
        <a:lnSpc>
          <a:spcPct val="100000"/>
        </a:lnSpc>
        <a:spcBef>
          <a:spcPts val="829"/>
        </a:spcBef>
        <a:spcAft>
          <a:spcPts val="0"/>
        </a:spcAft>
        <a:buClrTx/>
        <a:buSzPct val="90000"/>
        <a:buFontTx/>
        <a:buChar char="•"/>
        <a:tabLst/>
        <a:defRPr sz="1809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9pPr>
    </p:bodyStyle>
    <p:otherStyle>
      <a:lvl1pPr marL="0" marR="0" indent="0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1pPr>
      <a:lvl2pPr marL="0" marR="0" indent="172355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2pPr>
      <a:lvl3pPr marL="0" marR="0" indent="344709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3pPr>
      <a:lvl4pPr marL="0" marR="0" indent="517065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4pPr>
      <a:lvl5pPr marL="0" marR="0" indent="689419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5pPr>
      <a:lvl6pPr marL="0" marR="0" indent="861774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6pPr>
      <a:lvl7pPr marL="0" marR="0" indent="1034129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7pPr>
      <a:lvl8pPr marL="0" marR="0" indent="1206484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8pPr>
      <a:lvl9pPr marL="0" marR="0" indent="1378839" algn="r" defTabSz="4117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9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DDBB57-087A-4F5B-B375-1152063DD045}"/>
              </a:ext>
            </a:extLst>
          </p:cNvPr>
          <p:cNvSpPr txBox="1">
            <a:spLocks/>
          </p:cNvSpPr>
          <p:nvPr/>
        </p:nvSpPr>
        <p:spPr>
          <a:xfrm>
            <a:off x="3543222" y="4124997"/>
            <a:ext cx="7858812" cy="1948226"/>
          </a:xfrm>
          <a:prstGeom prst="rect">
            <a:avLst/>
          </a:prstGeom>
          <a:effectLst/>
        </p:spPr>
        <p:txBody>
          <a:bodyPr wrap="square" lIns="91440" tIns="45720" rIns="91440" bIns="4572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5400" spc="-151">
                <a:solidFill>
                  <a:schemeClr val="bg1"/>
                </a:solidFill>
                <a:effectLst/>
                <a:latin typeface="poppins regular"/>
              </a:rPr>
              <a:t>Cubo ISCAM </a:t>
            </a:r>
            <a:r>
              <a:rPr lang="es-MX" sz="5400" spc="-151" err="1">
                <a:solidFill>
                  <a:schemeClr val="bg1"/>
                </a:solidFill>
                <a:effectLst/>
                <a:latin typeface="poppins regular"/>
              </a:rPr>
              <a:t>VyL</a:t>
            </a:r>
            <a:endParaRPr lang="es-MX" sz="5400" spc="-151">
              <a:solidFill>
                <a:schemeClr val="bg1"/>
              </a:solidFill>
              <a:effectLst/>
              <a:latin typeface="poppins regular"/>
            </a:endParaRPr>
          </a:p>
          <a:p>
            <a:r>
              <a:rPr lang="es-ES" sz="2000" spc="0">
                <a:solidFill>
                  <a:schemeClr val="bg1"/>
                </a:solidFill>
                <a:effectLst/>
                <a:latin typeface="+mj-lt"/>
              </a:rPr>
              <a:t>Tabla Dinámica para realizar análisis multidimensionales, incluye todos los atributos de productos ISCAM de las Categorías contratadas</a:t>
            </a:r>
          </a:p>
          <a:p>
            <a:endParaRPr lang="es-ES" sz="2000" spc="-151">
              <a:solidFill>
                <a:schemeClr val="bg1"/>
              </a:solidFill>
              <a:effectLst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217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0CA5D23D-C1D6-666E-016C-86CE9BD12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56" y="1629917"/>
            <a:ext cx="2809881" cy="3781039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F4F37A51-4E1D-4322-C11B-317491BD3DB6}"/>
              </a:ext>
            </a:extLst>
          </p:cNvPr>
          <p:cNvSpPr txBox="1">
            <a:spLocks/>
          </p:cNvSpPr>
          <p:nvPr/>
        </p:nvSpPr>
        <p:spPr>
          <a:xfrm>
            <a:off x="783335" y="261738"/>
            <a:ext cx="27197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1pPr>
            <a:lvl2pPr marL="0" marR="0" indent="1714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2pPr>
            <a:lvl3pPr marL="0" marR="0" indent="3429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3pPr>
            <a:lvl4pPr marL="0" marR="0" indent="5143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4pPr>
            <a:lvl5pPr marL="0" marR="0" indent="6858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5pPr>
            <a:lvl6pPr marL="0" marR="0" indent="8572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6pPr>
            <a:lvl7pPr marL="0" marR="0" indent="10287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7pPr>
            <a:lvl8pPr marL="0" marR="0" indent="12001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8pPr>
            <a:lvl9pPr marL="0" marR="0" indent="13716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s-MX" sz="2800" b="1" kern="0">
                <a:solidFill>
                  <a:srgbClr val="310046"/>
                </a:solidFill>
                <a:latin typeface="+mj-lt"/>
              </a:rPr>
              <a:t>Cubo</a:t>
            </a:r>
            <a:r>
              <a:rPr lang="es-MX" sz="2800" b="1" kern="0" spc="50">
                <a:solidFill>
                  <a:srgbClr val="310046"/>
                </a:solidFill>
                <a:latin typeface="+mj-lt"/>
              </a:rPr>
              <a:t> </a:t>
            </a:r>
            <a:r>
              <a:rPr lang="es-MX" sz="2800" b="1" kern="0" spc="-70">
                <a:solidFill>
                  <a:srgbClr val="310046"/>
                </a:solidFill>
                <a:latin typeface="+mj-lt"/>
              </a:rPr>
              <a:t>ISCAM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8F1130C-ECE4-3FF8-BAA4-35A29738FA67}"/>
              </a:ext>
            </a:extLst>
          </p:cNvPr>
          <p:cNvSpPr txBox="1"/>
          <p:nvPr/>
        </p:nvSpPr>
        <p:spPr>
          <a:xfrm>
            <a:off x="4079054" y="766773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310046"/>
                </a:solidFill>
                <a:latin typeface="+mj-lt"/>
                <a:cs typeface="Tahoma"/>
              </a:rPr>
              <a:t>Mercado:</a:t>
            </a:r>
            <a:endParaRPr sz="1400">
              <a:solidFill>
                <a:srgbClr val="310046"/>
              </a:solidFill>
              <a:latin typeface="+mj-lt"/>
              <a:cs typeface="Tahoma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B0A12C0C-17FF-E673-F1AB-ED7B11C51043}"/>
              </a:ext>
            </a:extLst>
          </p:cNvPr>
          <p:cNvSpPr txBox="1"/>
          <p:nvPr/>
        </p:nvSpPr>
        <p:spPr>
          <a:xfrm>
            <a:off x="5493212" y="766773"/>
            <a:ext cx="608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rPr lang="es-MX"/>
              <a:t>Formatos o </a:t>
            </a:r>
            <a:r>
              <a:rPr lang="es-MX" err="1"/>
              <a:t>Subcanales</a:t>
            </a:r>
            <a:r>
              <a:rPr lang="es-MX"/>
              <a:t> del Mayoreo (Autoservicios Propios del Mayoreo, Mayoreo Puro, Cash &amp; </a:t>
            </a:r>
            <a:r>
              <a:rPr lang="es-MX" err="1"/>
              <a:t>Carry</a:t>
            </a:r>
            <a:r>
              <a:rPr lang="es-MX"/>
              <a:t>, Centros de Consumo y e-Commerce)</a:t>
            </a:r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BDA26755-1279-D074-467E-1F6096058E54}"/>
              </a:ext>
            </a:extLst>
          </p:cNvPr>
          <p:cNvSpPr txBox="1"/>
          <p:nvPr/>
        </p:nvSpPr>
        <p:spPr>
          <a:xfrm>
            <a:off x="4079054" y="1233842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Periodo: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84420C25-F03C-214C-8C40-EBC8EF274D8B}"/>
              </a:ext>
            </a:extLst>
          </p:cNvPr>
          <p:cNvSpPr txBox="1"/>
          <p:nvPr/>
        </p:nvSpPr>
        <p:spPr>
          <a:xfrm>
            <a:off x="5493212" y="1249231"/>
            <a:ext cx="608400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r>
              <a:rPr lang="es-MX"/>
              <a:t>Tipo de período (Mes, Rolling </a:t>
            </a:r>
            <a:r>
              <a:rPr lang="es-MX" err="1"/>
              <a:t>Year</a:t>
            </a:r>
            <a:r>
              <a:rPr lang="es-MX"/>
              <a:t>, </a:t>
            </a:r>
            <a:r>
              <a:rPr lang="es-MX" err="1"/>
              <a:t>Year</a:t>
            </a:r>
            <a:r>
              <a:rPr lang="es-MX"/>
              <a:t> </a:t>
            </a:r>
            <a:r>
              <a:rPr lang="es-MX" err="1"/>
              <a:t>to</a:t>
            </a:r>
            <a:r>
              <a:rPr lang="es-MX"/>
              <a:t> Date)</a:t>
            </a:r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777BCBBC-26A0-B52D-62CD-B18DEBF318BB}"/>
              </a:ext>
            </a:extLst>
          </p:cNvPr>
          <p:cNvSpPr txBox="1"/>
          <p:nvPr/>
        </p:nvSpPr>
        <p:spPr>
          <a:xfrm>
            <a:off x="4079054" y="1617002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rPr lang="es-MX"/>
              <a:t>Periodos</a:t>
            </a:r>
            <a:r>
              <a:t>: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3B23C85-9FBF-DFAA-4743-B69ADEA21781}"/>
              </a:ext>
            </a:extLst>
          </p:cNvPr>
          <p:cNvSpPr txBox="1"/>
          <p:nvPr/>
        </p:nvSpPr>
        <p:spPr>
          <a:xfrm>
            <a:off x="5493212" y="1632391"/>
            <a:ext cx="60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r>
              <a:rPr lang="es-MX"/>
              <a:t>Consecutivos de meses para conservar un orden de los mismos.</a:t>
            </a:r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C9A29D9D-A6E1-27CF-D2B8-7374E3663E2C}"/>
              </a:ext>
            </a:extLst>
          </p:cNvPr>
          <p:cNvSpPr txBox="1"/>
          <p:nvPr/>
        </p:nvSpPr>
        <p:spPr>
          <a:xfrm>
            <a:off x="5493212" y="1999617"/>
            <a:ext cx="608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t>Conjunto de productos que por sus características, atributos, usos y beneficios similares satisfacen una serie de necesidades comunes del </a:t>
            </a:r>
            <a:r>
              <a:rPr err="1"/>
              <a:t>consumidor</a:t>
            </a:r>
            <a:r>
              <a:rPr lang="es-ES"/>
              <a:t>.</a:t>
            </a:r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A3B9AC65-A19E-F919-F745-12BAB01D1B6D}"/>
              </a:ext>
            </a:extLst>
          </p:cNvPr>
          <p:cNvSpPr txBox="1"/>
          <p:nvPr/>
        </p:nvSpPr>
        <p:spPr>
          <a:xfrm>
            <a:off x="4079054" y="2524979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C</a:t>
            </a:r>
            <a:r>
              <a:rPr lang="es-MX" err="1"/>
              <a:t>ontml</a:t>
            </a:r>
            <a:r>
              <a:t>: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66DC37ED-D175-939D-5697-FCF28BEEC317}"/>
              </a:ext>
            </a:extLst>
          </p:cNvPr>
          <p:cNvSpPr txBox="1"/>
          <p:nvPr/>
        </p:nvSpPr>
        <p:spPr>
          <a:xfrm>
            <a:off x="5493212" y="2540368"/>
            <a:ext cx="60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i="1">
                <a:solidFill>
                  <a:srgbClr val="310046"/>
                </a:solidFill>
                <a:cs typeface="Verdana"/>
              </a:rPr>
              <a:t>Segmentación del contenido en mililitros de los productos.</a:t>
            </a:r>
            <a:endParaRPr sz="1200">
              <a:solidFill>
                <a:srgbClr val="310046"/>
              </a:solidFill>
              <a:cs typeface="Verdana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F275D443-522E-981E-34F3-332066B99E61}"/>
              </a:ext>
            </a:extLst>
          </p:cNvPr>
          <p:cNvSpPr txBox="1"/>
          <p:nvPr/>
        </p:nvSpPr>
        <p:spPr>
          <a:xfrm>
            <a:off x="5493212" y="3350616"/>
            <a:ext cx="608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marR="5080" algn="just">
              <a:lnSpc>
                <a:spcPct val="100000"/>
              </a:lnSpc>
              <a:spcBef>
                <a:spcPts val="1235"/>
              </a:spcBef>
            </a:pPr>
            <a:r>
              <a:rPr sz="1200" i="1" spc="-25">
                <a:solidFill>
                  <a:srgbClr val="310046"/>
                </a:solidFill>
                <a:cs typeface="Verdana"/>
              </a:rPr>
              <a:t>Persona</a:t>
            </a:r>
            <a:r>
              <a:rPr sz="1200" i="1" spc="-1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45" err="1">
                <a:solidFill>
                  <a:srgbClr val="310046"/>
                </a:solidFill>
                <a:cs typeface="Verdana"/>
              </a:rPr>
              <a:t>Física</a:t>
            </a:r>
            <a:r>
              <a:rPr sz="1200" i="1" spc="-3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50">
                <a:solidFill>
                  <a:srgbClr val="310046"/>
                </a:solidFill>
                <a:cs typeface="Verdana"/>
              </a:rPr>
              <a:t>o</a:t>
            </a:r>
            <a:r>
              <a:rPr sz="1200" i="1" spc="-20">
                <a:solidFill>
                  <a:srgbClr val="310046"/>
                </a:solidFill>
                <a:cs typeface="Verdana"/>
              </a:rPr>
              <a:t> </a:t>
            </a:r>
            <a:r>
              <a:rPr sz="1200" i="1">
                <a:solidFill>
                  <a:srgbClr val="310046"/>
                </a:solidFill>
                <a:cs typeface="Verdana"/>
              </a:rPr>
              <a:t>Moral</a:t>
            </a:r>
            <a:r>
              <a:rPr sz="1200" i="1" spc="5">
                <a:solidFill>
                  <a:srgbClr val="310046"/>
                </a:solidFill>
                <a:cs typeface="Verdana"/>
              </a:rPr>
              <a:t> </a:t>
            </a:r>
            <a:r>
              <a:rPr sz="1200" i="1">
                <a:solidFill>
                  <a:srgbClr val="310046"/>
                </a:solidFill>
                <a:cs typeface="Verdana"/>
              </a:rPr>
              <a:t>que</a:t>
            </a:r>
            <a:r>
              <a:rPr sz="1200" i="1" spc="-45">
                <a:solidFill>
                  <a:srgbClr val="310046"/>
                </a:solidFill>
                <a:cs typeface="Verdana"/>
              </a:rPr>
              <a:t> </a:t>
            </a:r>
            <a:r>
              <a:rPr sz="1200" i="1" err="1">
                <a:solidFill>
                  <a:srgbClr val="310046"/>
                </a:solidFill>
                <a:cs typeface="Verdana"/>
              </a:rPr>
              <a:t>fabrica</a:t>
            </a:r>
            <a:r>
              <a:rPr sz="1200" i="1">
                <a:solidFill>
                  <a:srgbClr val="310046"/>
                </a:solidFill>
                <a:cs typeface="Verdana"/>
              </a:rPr>
              <a:t>,</a:t>
            </a:r>
            <a:r>
              <a:rPr sz="1200" i="1" spc="-5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0">
                <a:solidFill>
                  <a:srgbClr val="310046"/>
                </a:solidFill>
                <a:cs typeface="Verdana"/>
              </a:rPr>
              <a:t>maquila</a:t>
            </a:r>
            <a:r>
              <a:rPr sz="1200" i="1" spc="-6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50">
                <a:solidFill>
                  <a:srgbClr val="310046"/>
                </a:solidFill>
                <a:cs typeface="Verdana"/>
              </a:rPr>
              <a:t>o</a:t>
            </a:r>
            <a:r>
              <a:rPr sz="1200" i="1" spc="-25">
                <a:solidFill>
                  <a:srgbClr val="310046"/>
                </a:solidFill>
                <a:cs typeface="Verdana"/>
              </a:rPr>
              <a:t> </a:t>
            </a:r>
            <a:r>
              <a:rPr sz="1200" i="1">
                <a:solidFill>
                  <a:srgbClr val="310046"/>
                </a:solidFill>
                <a:cs typeface="Verdana"/>
              </a:rPr>
              <a:t>produce</a:t>
            </a:r>
            <a:r>
              <a:rPr sz="1200" i="1" spc="-4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20" err="1">
                <a:solidFill>
                  <a:srgbClr val="310046"/>
                </a:solidFill>
                <a:cs typeface="Verdana"/>
              </a:rPr>
              <a:t>el</a:t>
            </a:r>
            <a:r>
              <a:rPr sz="1200" i="1" spc="-30">
                <a:solidFill>
                  <a:srgbClr val="310046"/>
                </a:solidFill>
                <a:cs typeface="Verdana"/>
              </a:rPr>
              <a:t> </a:t>
            </a:r>
            <a:r>
              <a:rPr lang="es-MX" sz="1200" i="1" spc="-10">
                <a:solidFill>
                  <a:srgbClr val="310046"/>
                </a:solidFill>
                <a:cs typeface="Verdana"/>
              </a:rPr>
              <a:t>p</a:t>
            </a:r>
            <a:r>
              <a:rPr sz="1200" i="1" spc="-10" err="1">
                <a:solidFill>
                  <a:srgbClr val="310046"/>
                </a:solidFill>
                <a:cs typeface="Verdana"/>
              </a:rPr>
              <a:t>roducto</a:t>
            </a:r>
            <a:r>
              <a:rPr sz="1200" i="1" spc="-10">
                <a:solidFill>
                  <a:srgbClr val="310046"/>
                </a:solidFill>
                <a:cs typeface="Verdana"/>
              </a:rPr>
              <a:t>.</a:t>
            </a:r>
            <a:r>
              <a:rPr sz="1200" i="1" spc="-35">
                <a:solidFill>
                  <a:srgbClr val="310046"/>
                </a:solidFill>
                <a:cs typeface="Verdana"/>
              </a:rPr>
              <a:t> </a:t>
            </a:r>
            <a:r>
              <a:rPr sz="1200" i="1" err="1">
                <a:solidFill>
                  <a:srgbClr val="310046"/>
                </a:solidFill>
                <a:cs typeface="Verdana"/>
              </a:rPr>
              <a:t>Cuando</a:t>
            </a:r>
            <a:r>
              <a:rPr sz="1200" i="1" spc="-25">
                <a:solidFill>
                  <a:srgbClr val="310046"/>
                </a:solidFill>
                <a:cs typeface="Verdana"/>
              </a:rPr>
              <a:t> es </a:t>
            </a:r>
            <a:r>
              <a:rPr sz="1200" i="1" spc="-40">
                <a:solidFill>
                  <a:srgbClr val="310046"/>
                </a:solidFill>
                <a:cs typeface="Verdana"/>
              </a:rPr>
              <a:t>un</a:t>
            </a:r>
            <a:r>
              <a:rPr sz="1200" i="1" spc="-25">
                <a:solidFill>
                  <a:srgbClr val="310046"/>
                </a:solidFill>
                <a:cs typeface="Verdana"/>
              </a:rPr>
              <a:t> </a:t>
            </a:r>
            <a:r>
              <a:rPr sz="1200" i="1" err="1">
                <a:solidFill>
                  <a:srgbClr val="310046"/>
                </a:solidFill>
                <a:cs typeface="Verdana"/>
              </a:rPr>
              <a:t>producto</a:t>
            </a:r>
            <a:r>
              <a:rPr sz="1200" i="1" spc="-45">
                <a:solidFill>
                  <a:srgbClr val="310046"/>
                </a:solidFill>
                <a:cs typeface="Verdana"/>
              </a:rPr>
              <a:t> </a:t>
            </a:r>
            <a:r>
              <a:rPr sz="1200" i="1" err="1">
                <a:solidFill>
                  <a:srgbClr val="310046"/>
                </a:solidFill>
                <a:cs typeface="Verdana"/>
              </a:rPr>
              <a:t>hecho</a:t>
            </a:r>
            <a:r>
              <a:rPr sz="1200" i="1" spc="-15">
                <a:solidFill>
                  <a:srgbClr val="310046"/>
                </a:solidFill>
                <a:cs typeface="Verdana"/>
              </a:rPr>
              <a:t> </a:t>
            </a:r>
            <a:r>
              <a:rPr sz="1200" i="1" err="1">
                <a:solidFill>
                  <a:srgbClr val="310046"/>
                </a:solidFill>
                <a:cs typeface="Verdana"/>
              </a:rPr>
              <a:t>en</a:t>
            </a:r>
            <a:r>
              <a:rPr sz="1200" i="1" spc="-3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20" err="1">
                <a:solidFill>
                  <a:srgbClr val="310046"/>
                </a:solidFill>
                <a:cs typeface="Verdana"/>
              </a:rPr>
              <a:t>el</a:t>
            </a:r>
            <a:r>
              <a:rPr sz="1200" i="1" spc="-2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55" err="1">
                <a:solidFill>
                  <a:srgbClr val="310046"/>
                </a:solidFill>
                <a:cs typeface="Verdana"/>
              </a:rPr>
              <a:t>extranjero</a:t>
            </a:r>
            <a:r>
              <a:rPr sz="1200" i="1" spc="-55">
                <a:solidFill>
                  <a:srgbClr val="310046"/>
                </a:solidFill>
                <a:cs typeface="Verdana"/>
              </a:rPr>
              <a:t>,</a:t>
            </a:r>
            <a:r>
              <a:rPr sz="1200" i="1" spc="-2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35">
                <a:solidFill>
                  <a:srgbClr val="310046"/>
                </a:solidFill>
                <a:cs typeface="Verdana"/>
              </a:rPr>
              <a:t>ISCAM</a:t>
            </a:r>
            <a:r>
              <a:rPr sz="1200" i="1" spc="-2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0" err="1">
                <a:solidFill>
                  <a:srgbClr val="310046"/>
                </a:solidFill>
                <a:cs typeface="Verdana"/>
              </a:rPr>
              <a:t>considera</a:t>
            </a:r>
            <a:r>
              <a:rPr sz="1200" i="1" spc="-4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50" err="1">
                <a:solidFill>
                  <a:srgbClr val="310046"/>
                </a:solidFill>
                <a:cs typeface="Verdana"/>
              </a:rPr>
              <a:t>como</a:t>
            </a:r>
            <a:r>
              <a:rPr sz="1200" i="1" spc="-15">
                <a:solidFill>
                  <a:srgbClr val="310046"/>
                </a:solidFill>
                <a:cs typeface="Verdana"/>
              </a:rPr>
              <a:t> </a:t>
            </a:r>
            <a:r>
              <a:rPr sz="1200" i="1" err="1">
                <a:solidFill>
                  <a:srgbClr val="310046"/>
                </a:solidFill>
                <a:cs typeface="Verdana"/>
              </a:rPr>
              <a:t>fabricante</a:t>
            </a:r>
            <a:r>
              <a:rPr sz="1200" i="1" spc="-5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25">
                <a:solidFill>
                  <a:srgbClr val="310046"/>
                </a:solidFill>
                <a:cs typeface="Verdana"/>
              </a:rPr>
              <a:t>al</a:t>
            </a:r>
            <a:r>
              <a:rPr lang="es-MX" sz="1200" i="1" spc="-2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55" err="1">
                <a:solidFill>
                  <a:srgbClr val="310046"/>
                </a:solidFill>
                <a:cs typeface="Verdana"/>
              </a:rPr>
              <a:t>distribuidor</a:t>
            </a:r>
            <a:r>
              <a:rPr sz="1200" i="1" spc="-8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50">
                <a:solidFill>
                  <a:srgbClr val="310046"/>
                </a:solidFill>
                <a:cs typeface="Verdana"/>
              </a:rPr>
              <a:t>o</a:t>
            </a:r>
            <a:r>
              <a:rPr sz="1200" i="1" spc="-40">
                <a:solidFill>
                  <a:srgbClr val="310046"/>
                </a:solidFill>
                <a:cs typeface="Verdana"/>
              </a:rPr>
              <a:t> </a:t>
            </a:r>
            <a:r>
              <a:rPr sz="1200" i="1">
                <a:solidFill>
                  <a:srgbClr val="310046"/>
                </a:solidFill>
                <a:cs typeface="Verdana"/>
              </a:rPr>
              <a:t>la</a:t>
            </a:r>
            <a:r>
              <a:rPr sz="1200" i="1" spc="-65">
                <a:solidFill>
                  <a:srgbClr val="310046"/>
                </a:solidFill>
                <a:cs typeface="Verdana"/>
              </a:rPr>
              <a:t> </a:t>
            </a:r>
            <a:r>
              <a:rPr sz="1200" i="1" err="1">
                <a:solidFill>
                  <a:srgbClr val="310046"/>
                </a:solidFill>
                <a:cs typeface="Verdana"/>
              </a:rPr>
              <a:t>comercializadora</a:t>
            </a:r>
            <a:r>
              <a:rPr sz="1200" i="1" spc="-5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40" err="1">
                <a:solidFill>
                  <a:srgbClr val="310046"/>
                </a:solidFill>
                <a:cs typeface="Verdana"/>
              </a:rPr>
              <a:t>más</a:t>
            </a:r>
            <a:r>
              <a:rPr sz="1200" i="1" spc="-5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25" err="1">
                <a:solidFill>
                  <a:srgbClr val="310046"/>
                </a:solidFill>
                <a:cs typeface="Verdana"/>
              </a:rPr>
              <a:t>importante</a:t>
            </a:r>
            <a:r>
              <a:rPr sz="1200" i="1" spc="-6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50">
                <a:solidFill>
                  <a:srgbClr val="310046"/>
                </a:solidFill>
                <a:cs typeface="Verdana"/>
              </a:rPr>
              <a:t>o</a:t>
            </a:r>
            <a:r>
              <a:rPr sz="1200" i="1" spc="-40">
                <a:solidFill>
                  <a:srgbClr val="310046"/>
                </a:solidFill>
                <a:cs typeface="Verdana"/>
              </a:rPr>
              <a:t> </a:t>
            </a:r>
            <a:r>
              <a:rPr sz="1200" i="1">
                <a:solidFill>
                  <a:srgbClr val="310046"/>
                </a:solidFill>
                <a:cs typeface="Verdana"/>
              </a:rPr>
              <a:t>que</a:t>
            </a:r>
            <a:r>
              <a:rPr sz="1200" i="1" spc="-7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0" err="1">
                <a:solidFill>
                  <a:srgbClr val="310046"/>
                </a:solidFill>
                <a:cs typeface="Verdana"/>
              </a:rPr>
              <a:t>tiene</a:t>
            </a:r>
            <a:r>
              <a:rPr sz="1200" i="1" spc="-75">
                <a:solidFill>
                  <a:srgbClr val="310046"/>
                </a:solidFill>
                <a:cs typeface="Verdana"/>
              </a:rPr>
              <a:t> </a:t>
            </a:r>
            <a:r>
              <a:rPr sz="1200" i="1">
                <a:solidFill>
                  <a:srgbClr val="310046"/>
                </a:solidFill>
                <a:cs typeface="Verdana"/>
              </a:rPr>
              <a:t>la</a:t>
            </a:r>
            <a:r>
              <a:rPr sz="1200" i="1" spc="-5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0" err="1">
                <a:solidFill>
                  <a:srgbClr val="310046"/>
                </a:solidFill>
                <a:cs typeface="Verdana"/>
              </a:rPr>
              <a:t>exclusividad</a:t>
            </a:r>
            <a:r>
              <a:rPr sz="1200" i="1" spc="-10">
                <a:solidFill>
                  <a:srgbClr val="310046"/>
                </a:solidFill>
                <a:cs typeface="Verdana"/>
              </a:rPr>
              <a:t> </a:t>
            </a:r>
            <a:r>
              <a:rPr sz="1200" i="1">
                <a:solidFill>
                  <a:srgbClr val="310046"/>
                </a:solidFill>
                <a:cs typeface="Verdana"/>
              </a:rPr>
              <a:t>del</a:t>
            </a:r>
            <a:r>
              <a:rPr sz="1200" i="1" spc="-6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0" err="1">
                <a:solidFill>
                  <a:srgbClr val="310046"/>
                </a:solidFill>
                <a:cs typeface="Verdana"/>
              </a:rPr>
              <a:t>mismo</a:t>
            </a:r>
            <a:r>
              <a:rPr sz="1200" i="1" spc="-10">
                <a:solidFill>
                  <a:srgbClr val="310046"/>
                </a:solidFill>
                <a:cs typeface="Verdana"/>
              </a:rPr>
              <a:t>.</a:t>
            </a:r>
            <a:endParaRPr sz="1200">
              <a:solidFill>
                <a:srgbClr val="310046"/>
              </a:solidFill>
              <a:cs typeface="Verdana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A3D8D4E1-D026-1C3B-4260-B37939DCD9C3}"/>
              </a:ext>
            </a:extLst>
          </p:cNvPr>
          <p:cNvSpPr txBox="1"/>
          <p:nvPr/>
        </p:nvSpPr>
        <p:spPr>
          <a:xfrm>
            <a:off x="4079054" y="2823219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Corporativo:</a:t>
            </a: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DE9EDCE6-FF1A-B535-578D-310679384097}"/>
              </a:ext>
            </a:extLst>
          </p:cNvPr>
          <p:cNvSpPr txBox="1"/>
          <p:nvPr/>
        </p:nvSpPr>
        <p:spPr>
          <a:xfrm>
            <a:off x="4079054" y="3350616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Fabricante:</a:t>
            </a: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5FE644B9-916D-0155-FC9E-DB8353895F13}"/>
              </a:ext>
            </a:extLst>
          </p:cNvPr>
          <p:cNvSpPr txBox="1"/>
          <p:nvPr/>
        </p:nvSpPr>
        <p:spPr>
          <a:xfrm>
            <a:off x="5493212" y="4620493"/>
            <a:ext cx="608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-10">
                <a:solidFill>
                  <a:srgbClr val="310046"/>
                </a:solidFill>
                <a:cs typeface="Verdana"/>
              </a:rPr>
              <a:t>Nombre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50">
                <a:solidFill>
                  <a:srgbClr val="310046"/>
                </a:solidFill>
                <a:cs typeface="Verdana"/>
              </a:rPr>
              <a:t>o</a:t>
            </a:r>
            <a:r>
              <a:rPr sz="1200" i="1" spc="-8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40">
                <a:solidFill>
                  <a:srgbClr val="310046"/>
                </a:solidFill>
                <a:cs typeface="Verdana"/>
              </a:rPr>
              <a:t>término</a:t>
            </a:r>
            <a:r>
              <a:rPr sz="1200" i="1" spc="-10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50">
                <a:solidFill>
                  <a:srgbClr val="310046"/>
                </a:solidFill>
                <a:cs typeface="Verdana"/>
              </a:rPr>
              <a:t>con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30">
                <a:solidFill>
                  <a:srgbClr val="310046"/>
                </a:solidFill>
                <a:cs typeface="Verdana"/>
              </a:rPr>
              <a:t>percepción</a:t>
            </a:r>
            <a:r>
              <a:rPr sz="1200" i="1" spc="-11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65">
                <a:solidFill>
                  <a:srgbClr val="310046"/>
                </a:solidFill>
                <a:cs typeface="Verdana"/>
              </a:rPr>
              <a:t>de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35">
                <a:solidFill>
                  <a:srgbClr val="310046"/>
                </a:solidFill>
                <a:cs typeface="Verdana"/>
              </a:rPr>
              <a:t>valor</a:t>
            </a:r>
            <a:r>
              <a:rPr sz="1200" i="1" spc="-8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10">
                <a:solidFill>
                  <a:srgbClr val="310046"/>
                </a:solidFill>
                <a:cs typeface="Verdana"/>
              </a:rPr>
              <a:t>en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35">
                <a:solidFill>
                  <a:srgbClr val="310046"/>
                </a:solidFill>
                <a:cs typeface="Verdana"/>
              </a:rPr>
              <a:t>sí</a:t>
            </a:r>
            <a:r>
              <a:rPr sz="1200" i="1" spc="-10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60">
                <a:solidFill>
                  <a:srgbClr val="310046"/>
                </a:solidFill>
                <a:cs typeface="Verdana"/>
              </a:rPr>
              <a:t>misma,</a:t>
            </a:r>
            <a:r>
              <a:rPr sz="1200" i="1" spc="-10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50">
                <a:solidFill>
                  <a:srgbClr val="310046"/>
                </a:solidFill>
                <a:cs typeface="Verdana"/>
              </a:rPr>
              <a:t>más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>
                <a:solidFill>
                  <a:srgbClr val="310046"/>
                </a:solidFill>
                <a:cs typeface="Verdana"/>
              </a:rPr>
              <a:t>allá</a:t>
            </a:r>
            <a:r>
              <a:rPr sz="1200" i="1" spc="-10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10">
                <a:solidFill>
                  <a:srgbClr val="310046"/>
                </a:solidFill>
                <a:cs typeface="Verdana"/>
              </a:rPr>
              <a:t>del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35">
                <a:solidFill>
                  <a:srgbClr val="310046"/>
                </a:solidFill>
                <a:cs typeface="Verdana"/>
              </a:rPr>
              <a:t>valor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10">
                <a:solidFill>
                  <a:srgbClr val="310046"/>
                </a:solidFill>
                <a:cs typeface="Verdana"/>
              </a:rPr>
              <a:t>del</a:t>
            </a:r>
            <a:r>
              <a:rPr sz="1200" i="1" spc="-2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10">
                <a:solidFill>
                  <a:srgbClr val="310046"/>
                </a:solidFill>
                <a:cs typeface="Verdana"/>
              </a:rPr>
              <a:t>producto</a:t>
            </a:r>
            <a:r>
              <a:rPr sz="1200" i="1" spc="-10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0">
                <a:solidFill>
                  <a:srgbClr val="310046"/>
                </a:solidFill>
                <a:cs typeface="Verdana"/>
              </a:rPr>
              <a:t>representado</a:t>
            </a:r>
            <a:r>
              <a:rPr sz="1200" i="1" spc="-10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30">
                <a:solidFill>
                  <a:srgbClr val="310046"/>
                </a:solidFill>
                <a:cs typeface="Verdana"/>
              </a:rPr>
              <a:t>que</a:t>
            </a:r>
            <a:r>
              <a:rPr sz="1200" i="1" spc="-10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5">
                <a:solidFill>
                  <a:srgbClr val="310046"/>
                </a:solidFill>
                <a:cs typeface="Verdana"/>
              </a:rPr>
              <a:t>identifica</a:t>
            </a:r>
            <a:r>
              <a:rPr sz="1200" i="1" spc="-114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90">
                <a:solidFill>
                  <a:srgbClr val="310046"/>
                </a:solidFill>
                <a:cs typeface="Verdana"/>
              </a:rPr>
              <a:t>a</a:t>
            </a:r>
            <a:r>
              <a:rPr sz="1200" i="1" spc="-8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70">
                <a:solidFill>
                  <a:srgbClr val="310046"/>
                </a:solidFill>
                <a:cs typeface="Verdana"/>
              </a:rPr>
              <a:t>los</a:t>
            </a:r>
            <a:r>
              <a:rPr sz="1200" i="1" spc="-10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0">
                <a:solidFill>
                  <a:srgbClr val="310046"/>
                </a:solidFill>
                <a:cs typeface="Verdana"/>
              </a:rPr>
              <a:t>productos</a:t>
            </a:r>
            <a:r>
              <a:rPr sz="1200" i="1" spc="-10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65">
                <a:solidFill>
                  <a:srgbClr val="310046"/>
                </a:solidFill>
                <a:cs typeface="Verdana"/>
              </a:rPr>
              <a:t>de</a:t>
            </a:r>
            <a:r>
              <a:rPr sz="1200" i="1" spc="-10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10">
                <a:solidFill>
                  <a:srgbClr val="310046"/>
                </a:solidFill>
                <a:cs typeface="Verdana"/>
              </a:rPr>
              <a:t>consumo</a:t>
            </a:r>
            <a:r>
              <a:rPr sz="1200" i="1" spc="-8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75">
                <a:solidFill>
                  <a:srgbClr val="310046"/>
                </a:solidFill>
                <a:cs typeface="Verdana"/>
              </a:rPr>
              <a:t>y</a:t>
            </a:r>
            <a:r>
              <a:rPr sz="1200" i="1" spc="-9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25">
                <a:solidFill>
                  <a:srgbClr val="310046"/>
                </a:solidFill>
                <a:cs typeface="Verdana"/>
              </a:rPr>
              <a:t>ayuda</a:t>
            </a:r>
            <a:r>
              <a:rPr sz="1200" i="1" spc="-95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90">
                <a:solidFill>
                  <a:srgbClr val="310046"/>
                </a:solidFill>
                <a:cs typeface="Verdana"/>
              </a:rPr>
              <a:t>a</a:t>
            </a:r>
            <a:r>
              <a:rPr sz="1200" i="1" spc="5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30">
                <a:solidFill>
                  <a:srgbClr val="310046"/>
                </a:solidFill>
                <a:cs typeface="Verdana"/>
              </a:rPr>
              <a:t>diferenciarlos</a:t>
            </a:r>
            <a:r>
              <a:rPr sz="1200" i="1" spc="-12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10">
                <a:solidFill>
                  <a:srgbClr val="310046"/>
                </a:solidFill>
                <a:cs typeface="Verdana"/>
              </a:rPr>
              <a:t>en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-20">
                <a:solidFill>
                  <a:srgbClr val="310046"/>
                </a:solidFill>
                <a:cs typeface="Verdana"/>
              </a:rPr>
              <a:t>el</a:t>
            </a:r>
            <a:r>
              <a:rPr sz="1200" i="1" spc="-90">
                <a:solidFill>
                  <a:srgbClr val="310046"/>
                </a:solidFill>
                <a:cs typeface="Verdana"/>
              </a:rPr>
              <a:t> </a:t>
            </a:r>
            <a:r>
              <a:rPr sz="1200" i="1" spc="25">
                <a:solidFill>
                  <a:srgbClr val="310046"/>
                </a:solidFill>
                <a:cs typeface="Verdana"/>
              </a:rPr>
              <a:t>mercado</a:t>
            </a:r>
            <a:endParaRPr sz="1200">
              <a:solidFill>
                <a:srgbClr val="310046"/>
              </a:solidFill>
              <a:cs typeface="Verdana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D685BB22-3DD3-CDFC-00EA-F4E61FCEF156}"/>
              </a:ext>
            </a:extLst>
          </p:cNvPr>
          <p:cNvSpPr txBox="1"/>
          <p:nvPr/>
        </p:nvSpPr>
        <p:spPr>
          <a:xfrm>
            <a:off x="4079054" y="4620493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Marca: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4DF2309C-244E-27CA-C813-ABCFC2BB83D8}"/>
              </a:ext>
            </a:extLst>
          </p:cNvPr>
          <p:cNvSpPr/>
          <p:nvPr/>
        </p:nvSpPr>
        <p:spPr>
          <a:xfrm>
            <a:off x="783334" y="1595690"/>
            <a:ext cx="3013455" cy="2412000"/>
          </a:xfrm>
          <a:custGeom>
            <a:avLst/>
            <a:gdLst/>
            <a:ahLst/>
            <a:cxnLst/>
            <a:rect l="l" t="t" r="r" b="b"/>
            <a:pathLst>
              <a:path w="3145790" h="2612390">
                <a:moveTo>
                  <a:pt x="0" y="2612135"/>
                </a:moveTo>
                <a:lnTo>
                  <a:pt x="3145536" y="2612135"/>
                </a:lnTo>
                <a:lnTo>
                  <a:pt x="3145536" y="0"/>
                </a:lnTo>
                <a:lnTo>
                  <a:pt x="0" y="0"/>
                </a:lnTo>
                <a:lnTo>
                  <a:pt x="0" y="2612135"/>
                </a:lnTo>
                <a:close/>
              </a:path>
            </a:pathLst>
          </a:custGeom>
          <a:ln w="57150">
            <a:solidFill>
              <a:srgbClr val="FA0D74"/>
            </a:solidFill>
          </a:ln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26CD8790-0318-A498-FEFC-F34A9099DA8D}"/>
              </a:ext>
            </a:extLst>
          </p:cNvPr>
          <p:cNvSpPr txBox="1"/>
          <p:nvPr/>
        </p:nvSpPr>
        <p:spPr>
          <a:xfrm>
            <a:off x="4079054" y="1999617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rPr err="1"/>
              <a:t>Categoría</a:t>
            </a:r>
            <a:r>
              <a:t>:</a:t>
            </a:r>
          </a:p>
        </p:txBody>
      </p:sp>
      <p:sp>
        <p:nvSpPr>
          <p:cNvPr id="37" name="object 19">
            <a:extLst>
              <a:ext uri="{FF2B5EF4-FFF2-40B4-BE49-F238E27FC236}">
                <a16:creationId xmlns:a16="http://schemas.microsoft.com/office/drawing/2014/main" id="{9F734D65-03A3-017B-BF73-6F3F3C026596}"/>
              </a:ext>
            </a:extLst>
          </p:cNvPr>
          <p:cNvSpPr txBox="1"/>
          <p:nvPr/>
        </p:nvSpPr>
        <p:spPr>
          <a:xfrm>
            <a:off x="5493212" y="2823219"/>
            <a:ext cx="608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200" i="1">
                <a:solidFill>
                  <a:srgbClr val="310046"/>
                </a:solidFill>
                <a:cs typeface="Verdana"/>
              </a:rPr>
              <a:t>Organización económica que gestiona las actividades de un "grupo de Fabricantes"</a:t>
            </a:r>
            <a:endParaRPr sz="1200">
              <a:solidFill>
                <a:srgbClr val="310046"/>
              </a:solidFill>
              <a:cs typeface="Verdana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BB82D066-90A8-20A9-14FD-F7CDD689D5F2}"/>
              </a:ext>
            </a:extLst>
          </p:cNvPr>
          <p:cNvSpPr txBox="1"/>
          <p:nvPr/>
        </p:nvSpPr>
        <p:spPr>
          <a:xfrm>
            <a:off x="5493212" y="4191074"/>
            <a:ext cx="6480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rPr lang="es-MX"/>
              <a:t>Graduación alcohólica en la que se clasifican los productos (Alta, Media y Baja Graduación, y Sin Alcohol)</a:t>
            </a:r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701AF3F0-EE08-4B52-9D6F-255B8BA3A9B9}"/>
              </a:ext>
            </a:extLst>
          </p:cNvPr>
          <p:cNvSpPr txBox="1"/>
          <p:nvPr/>
        </p:nvSpPr>
        <p:spPr>
          <a:xfrm>
            <a:off x="3935054" y="4175685"/>
            <a:ext cx="147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rPr lang="es-MX"/>
              <a:t>Graduación</a:t>
            </a:r>
            <a:r>
              <a:t>: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5620CB6-4411-BF95-5AAC-71E16EA75B67}"/>
              </a:ext>
            </a:extLst>
          </p:cNvPr>
          <p:cNvSpPr txBox="1"/>
          <p:nvPr/>
        </p:nvSpPr>
        <p:spPr>
          <a:xfrm>
            <a:off x="3935054" y="5266771"/>
            <a:ext cx="147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Producto: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6097B072-E48B-1EA5-A4BD-8AE39FD98C1F}"/>
              </a:ext>
            </a:extLst>
          </p:cNvPr>
          <p:cNvSpPr txBox="1"/>
          <p:nvPr/>
        </p:nvSpPr>
        <p:spPr>
          <a:xfrm>
            <a:off x="5493212" y="5266771"/>
            <a:ext cx="6412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rPr err="1"/>
              <a:t>Término</a:t>
            </a:r>
            <a:r>
              <a:t> que </a:t>
            </a:r>
            <a:r>
              <a:rPr err="1"/>
              <a:t>identifica</a:t>
            </a:r>
            <a:r>
              <a:t> las </a:t>
            </a:r>
            <a:r>
              <a:rPr err="1"/>
              <a:t>distintas</a:t>
            </a:r>
            <a:r>
              <a:t> </a:t>
            </a:r>
            <a:r>
              <a:rPr err="1"/>
              <a:t>presentaciones</a:t>
            </a:r>
            <a:r>
              <a:t> </a:t>
            </a:r>
            <a:r>
              <a:rPr err="1"/>
              <a:t>en</a:t>
            </a:r>
            <a:r>
              <a:t> las que se </a:t>
            </a:r>
            <a:r>
              <a:rPr err="1"/>
              <a:t>puede</a:t>
            </a:r>
            <a:r>
              <a:t> </a:t>
            </a:r>
            <a:r>
              <a:rPr err="1"/>
              <a:t>encontrar</a:t>
            </a:r>
            <a:r>
              <a:t> un </a:t>
            </a:r>
            <a:r>
              <a:rPr err="1"/>
              <a:t>producto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el</a:t>
            </a:r>
            <a:r>
              <a:t> mercado. </a:t>
            </a:r>
            <a:r>
              <a:rPr err="1"/>
              <a:t>Agrupación</a:t>
            </a:r>
            <a:r>
              <a:t> </a:t>
            </a:r>
            <a:r>
              <a:rPr err="1"/>
              <a:t>definida</a:t>
            </a:r>
            <a:r>
              <a:t> </a:t>
            </a:r>
            <a:r>
              <a:rPr err="1"/>
              <a:t>por</a:t>
            </a:r>
            <a:r>
              <a:t> ISCAM de </a:t>
            </a:r>
            <a:r>
              <a:rPr err="1"/>
              <a:t>Categoría</a:t>
            </a:r>
            <a:r>
              <a:t>- </a:t>
            </a:r>
            <a:r>
              <a:rPr err="1"/>
              <a:t>SubCategoría-SubMarca-Presentación</a:t>
            </a:r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2A8A1E61-F3AB-5DFD-444D-2770848BCD1A}"/>
              </a:ext>
            </a:extLst>
          </p:cNvPr>
          <p:cNvSpPr txBox="1"/>
          <p:nvPr/>
        </p:nvSpPr>
        <p:spPr>
          <a:xfrm>
            <a:off x="5493212" y="5946889"/>
            <a:ext cx="6480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rPr err="1"/>
              <a:t>Identifica</a:t>
            </a:r>
            <a:r>
              <a:t> </a:t>
            </a:r>
            <a:r>
              <a:rPr err="1"/>
              <a:t>productos</a:t>
            </a:r>
            <a:r>
              <a:t> con </a:t>
            </a:r>
            <a:r>
              <a:rPr err="1"/>
              <a:t>promoción</a:t>
            </a:r>
            <a:r>
              <a:t> y </a:t>
            </a:r>
            <a:r>
              <a:rPr err="1"/>
              <a:t>regulares</a:t>
            </a:r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33720CB8-6F93-87F8-4DEE-A51CD6FCC1B2}"/>
              </a:ext>
            </a:extLst>
          </p:cNvPr>
          <p:cNvSpPr txBox="1"/>
          <p:nvPr/>
        </p:nvSpPr>
        <p:spPr>
          <a:xfrm>
            <a:off x="3935054" y="5922447"/>
            <a:ext cx="147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Prom</a:t>
            </a:r>
            <a:r>
              <a:rPr lang="es-MX" err="1"/>
              <a:t>oción</a:t>
            </a:r>
            <a: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103251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7BD13D-9127-D066-4FCC-1E9E8AAC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90" y="1629918"/>
            <a:ext cx="2803184" cy="378103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3D8E070D-7DE1-0D9A-A27E-52FEB849EA78}"/>
              </a:ext>
            </a:extLst>
          </p:cNvPr>
          <p:cNvSpPr txBox="1">
            <a:spLocks/>
          </p:cNvSpPr>
          <p:nvPr/>
        </p:nvSpPr>
        <p:spPr>
          <a:xfrm>
            <a:off x="733600" y="264703"/>
            <a:ext cx="27197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1pPr>
            <a:lvl2pPr marL="0" marR="0" indent="1714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2pPr>
            <a:lvl3pPr marL="0" marR="0" indent="3429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3pPr>
            <a:lvl4pPr marL="0" marR="0" indent="5143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4pPr>
            <a:lvl5pPr marL="0" marR="0" indent="6858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5pPr>
            <a:lvl6pPr marL="0" marR="0" indent="8572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6pPr>
            <a:lvl7pPr marL="0" marR="0" indent="10287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7pPr>
            <a:lvl8pPr marL="0" marR="0" indent="12001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8pPr>
            <a:lvl9pPr marL="0" marR="0" indent="13716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s-MX" sz="2800" b="1" kern="0">
                <a:solidFill>
                  <a:srgbClr val="310046"/>
                </a:solidFill>
                <a:latin typeface="+mj-lt"/>
              </a:rPr>
              <a:t>Cubo</a:t>
            </a:r>
            <a:r>
              <a:rPr lang="es-MX" sz="2800" b="1" kern="0" spc="50">
                <a:solidFill>
                  <a:srgbClr val="310046"/>
                </a:solidFill>
                <a:latin typeface="+mj-lt"/>
              </a:rPr>
              <a:t> </a:t>
            </a:r>
            <a:r>
              <a:rPr lang="es-MX" sz="2800" b="1" kern="0" spc="-70">
                <a:solidFill>
                  <a:srgbClr val="310046"/>
                </a:solidFill>
                <a:latin typeface="+mj-lt"/>
              </a:rPr>
              <a:t>ISCAM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378D497-3DE2-FD44-EDED-CA48AE44022D}"/>
              </a:ext>
            </a:extLst>
          </p:cNvPr>
          <p:cNvSpPr txBox="1"/>
          <p:nvPr/>
        </p:nvSpPr>
        <p:spPr>
          <a:xfrm>
            <a:off x="3907895" y="3405916"/>
            <a:ext cx="147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rPr lang="es-MX" err="1"/>
              <a:t>SubMarcaEsp</a:t>
            </a:r>
            <a:r>
              <a:t>: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CB0E6FF4-0F71-F8C8-76E9-1C6EFE254CF8}"/>
              </a:ext>
            </a:extLst>
          </p:cNvPr>
          <p:cNvSpPr txBox="1"/>
          <p:nvPr/>
        </p:nvSpPr>
        <p:spPr>
          <a:xfrm>
            <a:off x="5516964" y="3405916"/>
            <a:ext cx="63340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rPr lang="es-ES"/>
              <a:t>Nivel más detallado de la Submarca, que contienen atributos o características como extensiones de línea, añadidos, presentaciones, etc.</a:t>
            </a:r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40D4F22-0330-AC5D-AA9A-049FD161F4D5}"/>
              </a:ext>
            </a:extLst>
          </p:cNvPr>
          <p:cNvSpPr txBox="1"/>
          <p:nvPr/>
        </p:nvSpPr>
        <p:spPr>
          <a:xfrm>
            <a:off x="5516964" y="4498342"/>
            <a:ext cx="6480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t>Combinación de letras o de números que identifican un producto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6A36F4A-6655-D120-22C3-AA30F0E3283E}"/>
              </a:ext>
            </a:extLst>
          </p:cNvPr>
          <p:cNvSpPr txBox="1"/>
          <p:nvPr/>
        </p:nvSpPr>
        <p:spPr>
          <a:xfrm>
            <a:off x="3907895" y="4498342"/>
            <a:ext cx="1476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Código de Barras:</a:t>
            </a: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CB1C18DB-7A83-13D1-D3C2-2813B3E12B4E}"/>
              </a:ext>
            </a:extLst>
          </p:cNvPr>
          <p:cNvSpPr txBox="1"/>
          <p:nvPr/>
        </p:nvSpPr>
        <p:spPr>
          <a:xfrm>
            <a:off x="5516964" y="2627440"/>
            <a:ext cx="633402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rPr err="1"/>
              <a:t>Término</a:t>
            </a:r>
            <a:r>
              <a:t> que </a:t>
            </a:r>
            <a:r>
              <a:rPr err="1"/>
              <a:t>identifica</a:t>
            </a:r>
            <a:r>
              <a:t> a </a:t>
            </a:r>
            <a:r>
              <a:rPr err="1"/>
              <a:t>partir</a:t>
            </a:r>
            <a:r>
              <a:t> de </a:t>
            </a:r>
            <a:r>
              <a:rPr err="1"/>
              <a:t>alguna</a:t>
            </a:r>
            <a:r>
              <a:t> </a:t>
            </a:r>
            <a:r>
              <a:rPr err="1"/>
              <a:t>característica</a:t>
            </a:r>
            <a:r>
              <a:t> </a:t>
            </a:r>
            <a:r>
              <a:rPr err="1"/>
              <a:t>específica</a:t>
            </a:r>
            <a:r>
              <a:t> a un </a:t>
            </a:r>
            <a:r>
              <a:rPr err="1"/>
              <a:t>producto</a:t>
            </a:r>
            <a:r>
              <a:t> </a:t>
            </a:r>
            <a:r>
              <a:rPr err="1"/>
              <a:t>dentro</a:t>
            </a:r>
            <a:r>
              <a:t> </a:t>
            </a:r>
            <a:r>
              <a:rPr err="1"/>
              <a:t>una</a:t>
            </a:r>
            <a:r>
              <a:t> </a:t>
            </a:r>
            <a:r>
              <a:rPr err="1"/>
              <a:t>marca</a:t>
            </a:r>
            <a:r>
              <a:t>. Podemos </a:t>
            </a:r>
            <a:r>
              <a:rPr err="1"/>
              <a:t>inferir</a:t>
            </a:r>
            <a:r>
              <a:t> que son </a:t>
            </a:r>
            <a:r>
              <a:rPr err="1"/>
              <a:t>marcas</a:t>
            </a:r>
            <a:r>
              <a:t> que </a:t>
            </a:r>
            <a:r>
              <a:rPr err="1"/>
              <a:t>nacen</a:t>
            </a:r>
            <a:r>
              <a:t> o se </a:t>
            </a:r>
            <a:r>
              <a:rPr err="1"/>
              <a:t>amparan</a:t>
            </a:r>
            <a:r>
              <a:t> de </a:t>
            </a:r>
            <a:r>
              <a:rPr err="1"/>
              <a:t>una</a:t>
            </a:r>
            <a:r>
              <a:t> </a:t>
            </a:r>
            <a:r>
              <a:rPr err="1"/>
              <a:t>marca</a:t>
            </a:r>
            <a:r>
              <a:t> madre</a:t>
            </a: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70C0059D-48E2-5E93-0348-DDBE137D18E0}"/>
              </a:ext>
            </a:extLst>
          </p:cNvPr>
          <p:cNvSpPr txBox="1"/>
          <p:nvPr/>
        </p:nvSpPr>
        <p:spPr>
          <a:xfrm>
            <a:off x="3907895" y="2627440"/>
            <a:ext cx="147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SubMarca:</a:t>
            </a: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9930AEE2-0ED9-6AFF-22CC-5DC465AB91E0}"/>
              </a:ext>
            </a:extLst>
          </p:cNvPr>
          <p:cNvSpPr txBox="1"/>
          <p:nvPr/>
        </p:nvSpPr>
        <p:spPr>
          <a:xfrm>
            <a:off x="5516964" y="1679182"/>
            <a:ext cx="6480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rPr lang="es-MX"/>
              <a:t>Clasificación por el tipo de composición del producto</a:t>
            </a:r>
            <a:endParaRPr/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97551D00-F10B-0AF6-8106-845A4B3DC7EE}"/>
              </a:ext>
            </a:extLst>
          </p:cNvPr>
          <p:cNvSpPr txBox="1"/>
          <p:nvPr/>
        </p:nvSpPr>
        <p:spPr>
          <a:xfrm>
            <a:off x="3907895" y="1663793"/>
            <a:ext cx="147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rPr lang="es-MX"/>
              <a:t>Segmento</a:t>
            </a:r>
            <a:r>
              <a:t>:</a:t>
            </a: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72895496-FB0B-33E0-7EDC-014673EFBD85}"/>
              </a:ext>
            </a:extLst>
          </p:cNvPr>
          <p:cNvSpPr txBox="1"/>
          <p:nvPr/>
        </p:nvSpPr>
        <p:spPr>
          <a:xfrm>
            <a:off x="5516964" y="4072170"/>
            <a:ext cx="6480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t>Forma </a:t>
            </a:r>
            <a:r>
              <a:rPr err="1"/>
              <a:t>en</a:t>
            </a:r>
            <a:r>
              <a:t> la que se </a:t>
            </a:r>
            <a:r>
              <a:rPr err="1"/>
              <a:t>ofrece</a:t>
            </a:r>
            <a:r>
              <a:t> un </a:t>
            </a:r>
            <a:r>
              <a:rPr err="1"/>
              <a:t>producto</a:t>
            </a:r>
            <a:r>
              <a:t>(</a:t>
            </a:r>
            <a:r>
              <a:rPr lang="es-MX"/>
              <a:t> </a:t>
            </a:r>
            <a:r>
              <a:rPr err="1"/>
              <a:t>caja</a:t>
            </a:r>
            <a:r>
              <a:t>, </a:t>
            </a:r>
            <a:r>
              <a:rPr err="1"/>
              <a:t>estuche</a:t>
            </a:r>
            <a:r>
              <a:t>, </a:t>
            </a:r>
            <a:r>
              <a:rPr lang="es-MX"/>
              <a:t>sachet, </a:t>
            </a:r>
            <a:r>
              <a:t>etc.)</a:t>
            </a:r>
          </a:p>
        </p:txBody>
      </p:sp>
      <p:sp>
        <p:nvSpPr>
          <p:cNvPr id="41" name="object 21">
            <a:extLst>
              <a:ext uri="{FF2B5EF4-FFF2-40B4-BE49-F238E27FC236}">
                <a16:creationId xmlns:a16="http://schemas.microsoft.com/office/drawing/2014/main" id="{C0655B4E-E7C4-2230-1AD6-80E3815C5736}"/>
              </a:ext>
            </a:extLst>
          </p:cNvPr>
          <p:cNvSpPr txBox="1"/>
          <p:nvPr/>
        </p:nvSpPr>
        <p:spPr>
          <a:xfrm>
            <a:off x="3907895" y="4056781"/>
            <a:ext cx="147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rPr err="1"/>
              <a:t>Presentación</a:t>
            </a:r>
            <a:r>
              <a:t>:</a:t>
            </a: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E145A99F-9036-90D3-6526-7F91658F67E6}"/>
              </a:ext>
            </a:extLst>
          </p:cNvPr>
          <p:cNvSpPr/>
          <p:nvPr/>
        </p:nvSpPr>
        <p:spPr>
          <a:xfrm>
            <a:off x="760759" y="3898674"/>
            <a:ext cx="3022598" cy="1710455"/>
          </a:xfrm>
          <a:custGeom>
            <a:avLst/>
            <a:gdLst/>
            <a:ahLst/>
            <a:cxnLst/>
            <a:rect l="l" t="t" r="r" b="b"/>
            <a:pathLst>
              <a:path w="3145790" h="2446020">
                <a:moveTo>
                  <a:pt x="0" y="2446019"/>
                </a:moveTo>
                <a:lnTo>
                  <a:pt x="3145536" y="2446019"/>
                </a:lnTo>
                <a:lnTo>
                  <a:pt x="3145536" y="0"/>
                </a:lnTo>
                <a:lnTo>
                  <a:pt x="0" y="0"/>
                </a:lnTo>
                <a:lnTo>
                  <a:pt x="0" y="2446019"/>
                </a:lnTo>
                <a:close/>
              </a:path>
            </a:pathLst>
          </a:custGeom>
          <a:ln w="57150">
            <a:solidFill>
              <a:srgbClr val="FA0D74"/>
            </a:solidFill>
          </a:ln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9659FC3A-5C94-DA28-BA51-02D72C20131A}"/>
              </a:ext>
            </a:extLst>
          </p:cNvPr>
          <p:cNvSpPr txBox="1"/>
          <p:nvPr/>
        </p:nvSpPr>
        <p:spPr>
          <a:xfrm>
            <a:off x="4051895" y="1995803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t>Sub</a:t>
            </a:r>
            <a:r>
              <a:rPr lang="es-MX"/>
              <a:t>C</a:t>
            </a:r>
            <a:r>
              <a:rPr err="1"/>
              <a:t>atego</a:t>
            </a:r>
            <a:r>
              <a:t>:</a:t>
            </a: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E6683CA0-372A-522F-8205-1AA32E0C17BA}"/>
              </a:ext>
            </a:extLst>
          </p:cNvPr>
          <p:cNvSpPr txBox="1"/>
          <p:nvPr/>
        </p:nvSpPr>
        <p:spPr>
          <a:xfrm>
            <a:off x="5516964" y="1995803"/>
            <a:ext cx="608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200" i="1">
                <a:solidFill>
                  <a:srgbClr val="310046"/>
                </a:solidFill>
                <a:cs typeface="Verdana"/>
              </a:defRPr>
            </a:lvl1pPr>
          </a:lstStyle>
          <a:p>
            <a:pPr algn="just"/>
            <a:r>
              <a:t>Agrupación de productos que comparten un conjunto de propiedades específicas dentro de una categoría, enfocados a un target específico del mercado</a:t>
            </a:r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58098C98-191A-A24B-C53B-7724B08EB8EE}"/>
              </a:ext>
            </a:extLst>
          </p:cNvPr>
          <p:cNvSpPr txBox="1"/>
          <p:nvPr/>
        </p:nvSpPr>
        <p:spPr>
          <a:xfrm>
            <a:off x="4051895" y="1176169"/>
            <a:ext cx="1332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1400" b="1" spc="-10">
                <a:solidFill>
                  <a:srgbClr val="310046"/>
                </a:solidFill>
                <a:latin typeface="+mj-lt"/>
                <a:cs typeface="Tahoma"/>
              </a:defRPr>
            </a:lvl1pPr>
          </a:lstStyle>
          <a:p>
            <a:r>
              <a:rPr lang="es-MX"/>
              <a:t>Región</a:t>
            </a:r>
            <a:r>
              <a:t>: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10F88C8A-AD5A-E250-A02B-5358CC384F60}"/>
              </a:ext>
            </a:extLst>
          </p:cNvPr>
          <p:cNvSpPr txBox="1"/>
          <p:nvPr/>
        </p:nvSpPr>
        <p:spPr>
          <a:xfrm>
            <a:off x="5516964" y="1176169"/>
            <a:ext cx="608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200" i="1">
                <a:solidFill>
                  <a:srgbClr val="310046"/>
                </a:solidFill>
                <a:cs typeface="Verdana"/>
              </a:rPr>
              <a:t>Se refiere a las 6 Regiones Geográficas en las que ISCAM® agrupa a los estados de la República Mexicana.</a:t>
            </a:r>
            <a:endParaRPr sz="1200">
              <a:solidFill>
                <a:srgbClr val="310046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385175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8E070D-7DE1-0D9A-A27E-52FEB849EA78}"/>
              </a:ext>
            </a:extLst>
          </p:cNvPr>
          <p:cNvSpPr txBox="1">
            <a:spLocks/>
          </p:cNvSpPr>
          <p:nvPr/>
        </p:nvSpPr>
        <p:spPr>
          <a:xfrm>
            <a:off x="792666" y="304217"/>
            <a:ext cx="27197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1pPr>
            <a:lvl2pPr marL="0" marR="0" indent="1714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2pPr>
            <a:lvl3pPr marL="0" marR="0" indent="3429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3pPr>
            <a:lvl4pPr marL="0" marR="0" indent="5143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4pPr>
            <a:lvl5pPr marL="0" marR="0" indent="6858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5pPr>
            <a:lvl6pPr marL="0" marR="0" indent="8572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6pPr>
            <a:lvl7pPr marL="0" marR="0" indent="10287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7pPr>
            <a:lvl8pPr marL="0" marR="0" indent="12001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8pPr>
            <a:lvl9pPr marL="0" marR="0" indent="13716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s-MX" sz="2800" b="1" kern="0">
                <a:solidFill>
                  <a:srgbClr val="310046"/>
                </a:solidFill>
                <a:latin typeface="+mj-lt"/>
              </a:rPr>
              <a:t>Cubo</a:t>
            </a:r>
            <a:r>
              <a:rPr lang="es-MX" sz="2800" b="1" kern="0" spc="50">
                <a:solidFill>
                  <a:srgbClr val="310046"/>
                </a:solidFill>
                <a:latin typeface="+mj-lt"/>
              </a:rPr>
              <a:t> </a:t>
            </a:r>
            <a:r>
              <a:rPr lang="es-MX" sz="2800" b="1" kern="0" spc="-70">
                <a:solidFill>
                  <a:srgbClr val="310046"/>
                </a:solidFill>
                <a:latin typeface="+mj-lt"/>
              </a:rPr>
              <a:t>ISCAM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01E4D26-308E-3798-877E-4524B77D4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65064"/>
              </p:ext>
            </p:extLst>
          </p:nvPr>
        </p:nvGraphicFramePr>
        <p:xfrm>
          <a:off x="924791" y="1049482"/>
          <a:ext cx="10006445" cy="5509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741">
                  <a:extLst>
                    <a:ext uri="{9D8B030D-6E8A-4147-A177-3AD203B41FA5}">
                      <a16:colId xmlns:a16="http://schemas.microsoft.com/office/drawing/2014/main" val="1730553747"/>
                    </a:ext>
                  </a:extLst>
                </a:gridCol>
                <a:gridCol w="8010704">
                  <a:extLst>
                    <a:ext uri="{9D8B030D-6E8A-4147-A177-3AD203B41FA5}">
                      <a16:colId xmlns:a16="http://schemas.microsoft.com/office/drawing/2014/main" val="3171035303"/>
                    </a:ext>
                  </a:extLst>
                </a:gridCol>
              </a:tblGrid>
              <a:tr h="430585"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Medida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Descripción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20144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algn="l"/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Valor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cap="none" spc="-10">
                          <a:solidFill>
                            <a:srgbClr val="310046"/>
                          </a:solidFill>
                        </a:rPr>
                        <a:t>Indica</a:t>
                      </a:r>
                      <a:r>
                        <a:rPr lang="es-MX" sz="1600" u="none" cap="none" spc="-10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65">
                          <a:solidFill>
                            <a:srgbClr val="310046"/>
                          </a:solidFill>
                        </a:rPr>
                        <a:t>las</a:t>
                      </a:r>
                      <a:r>
                        <a:rPr lang="es-MX" sz="1600" u="none" cap="none" spc="-8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40">
                          <a:solidFill>
                            <a:srgbClr val="310046"/>
                          </a:solidFill>
                        </a:rPr>
                        <a:t>ventas</a:t>
                      </a:r>
                      <a:r>
                        <a:rPr lang="es-MX" sz="1600" u="none" cap="none" spc="-8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en</a:t>
                      </a:r>
                      <a:r>
                        <a:rPr lang="es-MX" sz="1600" u="none" cap="none" spc="-7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25">
                          <a:solidFill>
                            <a:srgbClr val="310046"/>
                          </a:solidFill>
                        </a:rPr>
                        <a:t>dinero</a:t>
                      </a:r>
                      <a:r>
                        <a:rPr lang="es-MX" sz="1600" u="none" cap="none" spc="-9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40">
                          <a:solidFill>
                            <a:srgbClr val="310046"/>
                          </a:solidFill>
                        </a:rPr>
                        <a:t>(incluye</a:t>
                      </a:r>
                      <a:r>
                        <a:rPr lang="es-MX" sz="1600" u="none" cap="none" spc="-10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65">
                          <a:solidFill>
                            <a:srgbClr val="310046"/>
                          </a:solidFill>
                        </a:rPr>
                        <a:t>impuestos)</a:t>
                      </a:r>
                      <a:r>
                        <a:rPr lang="es-MX" sz="1600" u="none" cap="none" spc="-110">
                          <a:solidFill>
                            <a:srgbClr val="310046"/>
                          </a:solidFill>
                        </a:rPr>
                        <a:t>, expresado en </a:t>
                      </a:r>
                      <a:r>
                        <a:rPr lang="es-MX" sz="1600" u="none" cap="none" spc="-45">
                          <a:solidFill>
                            <a:srgbClr val="310046"/>
                          </a:solidFill>
                        </a:rPr>
                        <a:t>pesos</a:t>
                      </a:r>
                      <a:r>
                        <a:rPr lang="es-MX" sz="1600" u="none" cap="none" spc="-10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0">
                          <a:solidFill>
                            <a:srgbClr val="310046"/>
                          </a:solidFill>
                        </a:rPr>
                        <a:t>mexicanos</a:t>
                      </a:r>
                      <a:endParaRPr lang="es-MX" sz="16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392809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%Val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cap="none" spc="-25">
                          <a:solidFill>
                            <a:srgbClr val="310046"/>
                          </a:solidFill>
                        </a:rPr>
                        <a:t>Representa</a:t>
                      </a:r>
                      <a:r>
                        <a:rPr lang="es-MX" sz="1600" u="none" cap="none" spc="-6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la</a:t>
                      </a:r>
                      <a:r>
                        <a:rPr lang="es-MX" sz="1600" u="none" cap="none" spc="-7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proporcionalidad</a:t>
                      </a:r>
                      <a:r>
                        <a:rPr lang="es-MX" sz="1600" u="none" cap="none" spc="-9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85">
                          <a:solidFill>
                            <a:srgbClr val="310046"/>
                          </a:solidFill>
                        </a:rPr>
                        <a:t>de</a:t>
                      </a:r>
                      <a:r>
                        <a:rPr lang="es-MX" sz="1600" u="none" cap="none" spc="-6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la</a:t>
                      </a:r>
                      <a:r>
                        <a:rPr lang="es-MX" sz="1600" u="none" cap="none" spc="-7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venta</a:t>
                      </a:r>
                      <a:r>
                        <a:rPr lang="es-MX" sz="1600" u="none" cap="none" spc="-7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25">
                          <a:solidFill>
                            <a:srgbClr val="310046"/>
                          </a:solidFill>
                        </a:rPr>
                        <a:t>total</a:t>
                      </a:r>
                      <a:r>
                        <a:rPr lang="es-MX" sz="1600" u="none" cap="none" spc="-5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14">
                          <a:solidFill>
                            <a:srgbClr val="310046"/>
                          </a:solidFill>
                        </a:rPr>
                        <a:t>(%PDM</a:t>
                      </a:r>
                      <a:r>
                        <a:rPr lang="es-MX" sz="1600" u="none" cap="none" spc="-7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30">
                          <a:solidFill>
                            <a:srgbClr val="310046"/>
                          </a:solidFill>
                        </a:rPr>
                        <a:t>,</a:t>
                      </a:r>
                      <a:r>
                        <a:rPr lang="es-MX" sz="1600" u="none" cap="none" spc="-5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participación</a:t>
                      </a:r>
                      <a:r>
                        <a:rPr lang="es-MX" sz="1600" u="none" cap="none" spc="-11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85">
                          <a:solidFill>
                            <a:srgbClr val="310046"/>
                          </a:solidFill>
                        </a:rPr>
                        <a:t>de</a:t>
                      </a:r>
                      <a:r>
                        <a:rPr lang="es-MX" sz="1600" u="none" cap="none" spc="-5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0">
                          <a:solidFill>
                            <a:srgbClr val="310046"/>
                          </a:solidFill>
                        </a:rPr>
                        <a:t>mercado, %</a:t>
                      </a:r>
                      <a:r>
                        <a:rPr lang="es-MX" sz="1600" u="none" cap="none" spc="-10" err="1">
                          <a:solidFill>
                            <a:srgbClr val="310046"/>
                          </a:solidFill>
                        </a:rPr>
                        <a:t>mix</a:t>
                      </a:r>
                      <a:r>
                        <a:rPr lang="es-MX" sz="1600" u="none" cap="none" spc="-10">
                          <a:solidFill>
                            <a:srgbClr val="310046"/>
                          </a:solidFill>
                        </a:rPr>
                        <a:t>)</a:t>
                      </a:r>
                      <a:endParaRPr lang="es-MX" sz="16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732623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Volumen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cap="none" spc="-50">
                          <a:solidFill>
                            <a:srgbClr val="310046"/>
                          </a:solidFill>
                        </a:rPr>
                        <a:t>Expresa </a:t>
                      </a:r>
                      <a:r>
                        <a:rPr lang="es-MX" sz="1600" u="none" cap="none" spc="-25">
                          <a:solidFill>
                            <a:srgbClr val="310046"/>
                          </a:solidFill>
                        </a:rPr>
                        <a:t>el</a:t>
                      </a:r>
                      <a:r>
                        <a:rPr lang="es-MX" sz="1600" u="none" cap="none" spc="-9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30">
                          <a:solidFill>
                            <a:srgbClr val="310046"/>
                          </a:solidFill>
                        </a:rPr>
                        <a:t>volumen</a:t>
                      </a:r>
                      <a:r>
                        <a:rPr lang="es-MX" sz="1600" u="none" cap="none" spc="-12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en</a:t>
                      </a:r>
                      <a:r>
                        <a:rPr lang="es-MX" sz="1600" u="none" cap="none" spc="-8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cajas</a:t>
                      </a:r>
                      <a:r>
                        <a:rPr lang="es-MX" sz="1600" u="none" cap="none" spc="-80">
                          <a:solidFill>
                            <a:srgbClr val="310046"/>
                          </a:solidFill>
                        </a:rPr>
                        <a:t> ISCAM:</a:t>
                      </a:r>
                      <a:r>
                        <a:rPr lang="es-MX" sz="1600" u="none" cap="none" spc="-12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25">
                          <a:solidFill>
                            <a:srgbClr val="310046"/>
                          </a:solidFill>
                        </a:rPr>
                        <a:t>9 Litros o 12 botellas de 750 ml</a:t>
                      </a:r>
                      <a:endParaRPr lang="es-MX" sz="16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34525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%</a:t>
                      </a:r>
                      <a:r>
                        <a:rPr lang="es-MX" sz="1600" b="1" cap="none" spc="-20" err="1">
                          <a:solidFill>
                            <a:srgbClr val="310046"/>
                          </a:solidFill>
                        </a:rPr>
                        <a:t>Vol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cap="none" spc="-30">
                          <a:solidFill>
                            <a:srgbClr val="310046"/>
                          </a:solidFill>
                        </a:rPr>
                        <a:t>Representa</a:t>
                      </a:r>
                      <a:r>
                        <a:rPr lang="es-MX" sz="1600" u="none" cap="none" spc="-5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la</a:t>
                      </a:r>
                      <a:r>
                        <a:rPr lang="es-MX" sz="1600" u="none" cap="none" spc="-5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proporcionalidad</a:t>
                      </a:r>
                      <a:r>
                        <a:rPr lang="es-MX" sz="1600" u="none" cap="none" spc="-8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del</a:t>
                      </a:r>
                      <a:r>
                        <a:rPr lang="es-MX" sz="1600" u="none" cap="none" spc="-5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0">
                          <a:solidFill>
                            <a:srgbClr val="310046"/>
                          </a:solidFill>
                        </a:rPr>
                        <a:t>volumen</a:t>
                      </a:r>
                      <a:r>
                        <a:rPr lang="es-MX" sz="1600" u="none" cap="none" spc="-8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25">
                          <a:solidFill>
                            <a:srgbClr val="310046"/>
                          </a:solidFill>
                        </a:rPr>
                        <a:t>total</a:t>
                      </a:r>
                      <a:r>
                        <a:rPr lang="es-MX" sz="1600" u="none" cap="none" spc="-5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05">
                          <a:solidFill>
                            <a:srgbClr val="310046"/>
                          </a:solidFill>
                        </a:rPr>
                        <a:t>(%PDM</a:t>
                      </a:r>
                      <a:r>
                        <a:rPr lang="es-MX" sz="1600" u="none" cap="none" spc="-4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30">
                          <a:solidFill>
                            <a:srgbClr val="310046"/>
                          </a:solidFill>
                        </a:rPr>
                        <a:t>,</a:t>
                      </a:r>
                      <a:r>
                        <a:rPr lang="es-MX" sz="1600" u="none" cap="none" spc="-5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participación</a:t>
                      </a:r>
                      <a:r>
                        <a:rPr lang="es-MX" sz="1600" u="none" cap="none" spc="-6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75">
                          <a:solidFill>
                            <a:srgbClr val="310046"/>
                          </a:solidFill>
                        </a:rPr>
                        <a:t>de</a:t>
                      </a:r>
                      <a:r>
                        <a:rPr lang="es-MX" sz="1600" u="none" cap="none" spc="-7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0">
                          <a:solidFill>
                            <a:srgbClr val="310046"/>
                          </a:solidFill>
                        </a:rPr>
                        <a:t>mercado, %</a:t>
                      </a:r>
                      <a:r>
                        <a:rPr lang="es-MX" sz="1600" u="none" cap="none" spc="-10" err="1">
                          <a:solidFill>
                            <a:srgbClr val="310046"/>
                          </a:solidFill>
                        </a:rPr>
                        <a:t>mix</a:t>
                      </a:r>
                      <a:r>
                        <a:rPr lang="es-MX" sz="1600" u="none" cap="none" spc="-10">
                          <a:solidFill>
                            <a:srgbClr val="310046"/>
                          </a:solidFill>
                        </a:rPr>
                        <a:t>)</a:t>
                      </a:r>
                      <a:endParaRPr lang="es-MX" sz="16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494195"/>
                  </a:ext>
                </a:extLst>
              </a:tr>
              <a:tr h="59416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Valor Miles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i="0" u="none" cap="none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  <a:cs typeface="Verdana"/>
                        </a:rPr>
                        <a:t>Indica las ventas en dinero (incluye impuestos), expresado en miles de pesos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870967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 err="1">
                          <a:solidFill>
                            <a:srgbClr val="310046"/>
                          </a:solidFill>
                        </a:rPr>
                        <a:t>CajasVirt</a:t>
                      </a: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 Miles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cap="none" spc="-50">
                          <a:solidFill>
                            <a:srgbClr val="310046"/>
                          </a:solidFill>
                        </a:rPr>
                        <a:t>Indica </a:t>
                      </a:r>
                      <a:r>
                        <a:rPr lang="es-MX" sz="1600" u="none" cap="none" spc="-25">
                          <a:solidFill>
                            <a:srgbClr val="310046"/>
                          </a:solidFill>
                        </a:rPr>
                        <a:t>el</a:t>
                      </a:r>
                      <a:r>
                        <a:rPr lang="es-MX" sz="1600" u="none" cap="none" spc="-9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30">
                          <a:solidFill>
                            <a:srgbClr val="310046"/>
                          </a:solidFill>
                        </a:rPr>
                        <a:t>volumen</a:t>
                      </a:r>
                      <a:r>
                        <a:rPr lang="es-MX" sz="1600" u="none" cap="none" spc="-12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en</a:t>
                      </a:r>
                      <a:r>
                        <a:rPr lang="es-MX" sz="1600" u="none" cap="none" spc="-8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cajas</a:t>
                      </a:r>
                      <a:r>
                        <a:rPr lang="es-MX" sz="1600" u="none" cap="none" spc="-80">
                          <a:solidFill>
                            <a:srgbClr val="310046"/>
                          </a:solidFill>
                        </a:rPr>
                        <a:t> ISCAM:</a:t>
                      </a:r>
                      <a:r>
                        <a:rPr lang="es-MX" sz="1600" u="none" cap="none" spc="-12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25">
                          <a:solidFill>
                            <a:srgbClr val="310046"/>
                          </a:solidFill>
                        </a:rPr>
                        <a:t>9 Litros o 12 botellas de 750 ml</a:t>
                      </a:r>
                      <a:r>
                        <a:rPr lang="es-MX" sz="1600" i="0" u="none" cap="none" spc="-125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</a:rPr>
                        <a:t> , expresado en miles de cajas</a:t>
                      </a:r>
                      <a:endParaRPr lang="es-MX" sz="16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491174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 err="1">
                          <a:solidFill>
                            <a:srgbClr val="310046"/>
                          </a:solidFill>
                        </a:rPr>
                        <a:t>PiezasReales</a:t>
                      </a: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 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i="0" u="none" cap="none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Expresa el volumen por conteo de botellas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23593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PBot750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cap="none">
                          <a:solidFill>
                            <a:srgbClr val="310046"/>
                          </a:solidFill>
                        </a:rPr>
                        <a:t>Precio</a:t>
                      </a:r>
                      <a:r>
                        <a:rPr lang="es-MX" sz="1600" u="none" cap="none" spc="-135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10">
                          <a:solidFill>
                            <a:srgbClr val="310046"/>
                          </a:solidFill>
                        </a:rPr>
                        <a:t>promedio de</a:t>
                      </a:r>
                      <a:r>
                        <a:rPr lang="es-MX" sz="1600" u="none" cap="none" spc="-90">
                          <a:solidFill>
                            <a:srgbClr val="310046"/>
                          </a:solidFill>
                        </a:rPr>
                        <a:t> </a:t>
                      </a:r>
                      <a:r>
                        <a:rPr lang="es-MX" sz="1600" u="none" cap="none" spc="-75">
                          <a:solidFill>
                            <a:srgbClr val="310046"/>
                          </a:solidFill>
                        </a:rPr>
                        <a:t>botella de 750 ml</a:t>
                      </a:r>
                      <a:endParaRPr lang="es-MX" sz="16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2854255"/>
                  </a:ext>
                </a:extLst>
              </a:tr>
              <a:tr h="59416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223527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23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8723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C987-BDA2-E7DE-0A89-07FC71B2B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6BDF2D9-89BE-310F-C847-914AF466D072}"/>
              </a:ext>
            </a:extLst>
          </p:cNvPr>
          <p:cNvSpPr txBox="1">
            <a:spLocks/>
          </p:cNvSpPr>
          <p:nvPr/>
        </p:nvSpPr>
        <p:spPr>
          <a:xfrm>
            <a:off x="792666" y="304217"/>
            <a:ext cx="100064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1pPr>
            <a:lvl2pPr marL="0" marR="0" indent="1714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2pPr>
            <a:lvl3pPr marL="0" marR="0" indent="3429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3pPr>
            <a:lvl4pPr marL="0" marR="0" indent="5143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4pPr>
            <a:lvl5pPr marL="0" marR="0" indent="6858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5pPr>
            <a:lvl6pPr marL="0" marR="0" indent="8572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6pPr>
            <a:lvl7pPr marL="0" marR="0" indent="10287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7pPr>
            <a:lvl8pPr marL="0" marR="0" indent="12001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8pPr>
            <a:lvl9pPr marL="0" marR="0" indent="13716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s-MX" sz="2800" b="1" kern="0">
                <a:solidFill>
                  <a:srgbClr val="310046"/>
                </a:solidFill>
                <a:latin typeface="+mj-lt"/>
              </a:rPr>
              <a:t>Cubo</a:t>
            </a:r>
            <a:r>
              <a:rPr lang="es-MX" sz="2800" b="1" kern="0" spc="50">
                <a:solidFill>
                  <a:srgbClr val="310046"/>
                </a:solidFill>
                <a:latin typeface="+mj-lt"/>
              </a:rPr>
              <a:t> </a:t>
            </a:r>
            <a:r>
              <a:rPr lang="es-MX" sz="2800" b="1" kern="0" spc="-70">
                <a:solidFill>
                  <a:srgbClr val="310046"/>
                </a:solidFill>
                <a:latin typeface="+mj-lt"/>
              </a:rPr>
              <a:t>ISCAM: </a:t>
            </a:r>
            <a:r>
              <a:rPr lang="es-MX" sz="2000" b="1" kern="0" spc="-70">
                <a:solidFill>
                  <a:srgbClr val="310046"/>
                </a:solidFill>
                <a:latin typeface="+mj-lt"/>
              </a:rPr>
              <a:t>Glosario Categorías División Vinos y Licores. Alta Graduación</a:t>
            </a:r>
            <a:endParaRPr lang="es-MX" sz="2800" b="1" kern="0" spc="-70">
              <a:solidFill>
                <a:srgbClr val="310046"/>
              </a:solidFill>
              <a:latin typeface="+mj-lt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238759D-55AA-3A85-98DF-63FB81F1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14892"/>
              </p:ext>
            </p:extLst>
          </p:nvPr>
        </p:nvGraphicFramePr>
        <p:xfrm>
          <a:off x="924791" y="1049483"/>
          <a:ext cx="10850649" cy="542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2211">
                  <a:extLst>
                    <a:ext uri="{9D8B030D-6E8A-4147-A177-3AD203B41FA5}">
                      <a16:colId xmlns:a16="http://schemas.microsoft.com/office/drawing/2014/main" val="1730553747"/>
                    </a:ext>
                  </a:extLst>
                </a:gridCol>
                <a:gridCol w="7778438">
                  <a:extLst>
                    <a:ext uri="{9D8B030D-6E8A-4147-A177-3AD203B41FA5}">
                      <a16:colId xmlns:a16="http://schemas.microsoft.com/office/drawing/2014/main" val="3171035303"/>
                    </a:ext>
                  </a:extLst>
                </a:gridCol>
              </a:tblGrid>
              <a:tr h="353853"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CATEGORÍA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Descripción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20144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l"/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Aguardiente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10">
                          <a:solidFill>
                            <a:srgbClr val="310046"/>
                          </a:solidFill>
                        </a:rPr>
                        <a:t>Bebida alcohólica de alta graduación seca o aromática obtenida por la destilación de mostos o pastas fermentadas.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392809"/>
                  </a:ext>
                </a:extLst>
              </a:tr>
              <a:tr h="35385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Alcohol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25">
                          <a:solidFill>
                            <a:srgbClr val="310046"/>
                          </a:solidFill>
                        </a:rPr>
                        <a:t>Alcohol Potable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732623"/>
                  </a:ext>
                </a:extLst>
              </a:tr>
              <a:tr h="35385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Anís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Licor destilado de semillas de anís de tipo seco o dulce.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34525"/>
                  </a:ext>
                </a:extLst>
              </a:tr>
              <a:tr h="35385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Brandy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30">
                          <a:solidFill>
                            <a:srgbClr val="310046"/>
                          </a:solidFill>
                        </a:rPr>
                        <a:t>Bebida destilada a base de uvas añejadas en barricas de roble.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494195"/>
                  </a:ext>
                </a:extLst>
              </a:tr>
              <a:tr h="48828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 err="1">
                          <a:solidFill>
                            <a:srgbClr val="310046"/>
                          </a:solidFill>
                        </a:rPr>
                        <a:t>Cognac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u="none" cap="none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  <a:cs typeface="Verdana"/>
                        </a:rPr>
                        <a:t>Aguardiente destilado de uva añejado en barricas. D.O. Cognac, Francia.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870967"/>
                  </a:ext>
                </a:extLst>
              </a:tr>
              <a:tr h="35385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cap="none" spc="-10" baseline="0">
                          <a:solidFill>
                            <a:srgbClr val="310046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Poppins SemiBold"/>
                        </a:rPr>
                        <a:t>Ginebra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Aguardiente inglés elaborado a base de cebada y especias.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491174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Mezcal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u="none" cap="none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Bebida alcohólica 100% de maguey de alta graduación obtenida por la destilación de jugos fermentados con levaduras. D.O.M.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23593"/>
                  </a:ext>
                </a:extLst>
              </a:tr>
              <a:tr h="353853">
                <a:tc>
                  <a:txBody>
                    <a:bodyPr/>
                    <a:lstStyle/>
                    <a:p>
                      <a:pPr algn="l"/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Parras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10">
                          <a:solidFill>
                            <a:srgbClr val="310046"/>
                          </a:solidFill>
                        </a:rPr>
                        <a:t>Bebida alcohólica elaborada 50% uva y 50% caña, de origen Parras, Coahuila.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505851"/>
                  </a:ext>
                </a:extLst>
              </a:tr>
              <a:tr h="52601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Ron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cap="none" spc="-25">
                        <a:solidFill>
                          <a:srgbClr val="310046"/>
                        </a:solidFill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25">
                          <a:solidFill>
                            <a:srgbClr val="310046"/>
                          </a:solidFill>
                        </a:rPr>
                        <a:t>Bebida alcohólica hecha a base de caña de azúcar añejada en barricas de roble blanco.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356667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Tequilas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Bebida alcohólica de alta graduación elaborada a base de agave Tequilana Weber azul. D.O. Jalisco, México.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861220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Vodka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30">
                          <a:solidFill>
                            <a:srgbClr val="310046"/>
                          </a:solidFill>
                        </a:rPr>
                        <a:t>Bebida alcohólica destilada de alta graduación compuesta de agua y etanol, producida a través de la fermentación de granos y otras plantas ricas en almidón, como el centeno, trigo, o patata.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938603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Whisky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u="none" cap="none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  <a:cs typeface="Verdana"/>
                        </a:rPr>
                        <a:t>Bebida alcohólica de alta graduación elaborada a base de malta fermentada de cereales como cebada, trigo, centeno y maíz.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275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8312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692D-9E17-AA9C-2984-C263E69CA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6EAD7E8-99C7-35E6-3E90-8C64D0CE2F37}"/>
              </a:ext>
            </a:extLst>
          </p:cNvPr>
          <p:cNvSpPr txBox="1">
            <a:spLocks/>
          </p:cNvSpPr>
          <p:nvPr/>
        </p:nvSpPr>
        <p:spPr>
          <a:xfrm>
            <a:off x="792666" y="304217"/>
            <a:ext cx="101439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1pPr>
            <a:lvl2pPr marL="0" marR="0" indent="1714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2pPr>
            <a:lvl3pPr marL="0" marR="0" indent="3429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3pPr>
            <a:lvl4pPr marL="0" marR="0" indent="5143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4pPr>
            <a:lvl5pPr marL="0" marR="0" indent="6858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5pPr>
            <a:lvl6pPr marL="0" marR="0" indent="8572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6pPr>
            <a:lvl7pPr marL="0" marR="0" indent="10287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7pPr>
            <a:lvl8pPr marL="0" marR="0" indent="12001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8pPr>
            <a:lvl9pPr marL="0" marR="0" indent="13716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s-MX" sz="2800" b="1" kern="0">
                <a:solidFill>
                  <a:srgbClr val="310046"/>
                </a:solidFill>
                <a:latin typeface="+mj-lt"/>
              </a:rPr>
              <a:t>Cubo</a:t>
            </a:r>
            <a:r>
              <a:rPr lang="es-MX" sz="2800" b="1" kern="0" spc="50">
                <a:solidFill>
                  <a:srgbClr val="310046"/>
                </a:solidFill>
                <a:latin typeface="+mj-lt"/>
              </a:rPr>
              <a:t> </a:t>
            </a:r>
            <a:r>
              <a:rPr lang="es-MX" sz="2800" b="1" kern="0" spc="-70">
                <a:solidFill>
                  <a:srgbClr val="310046"/>
                </a:solidFill>
                <a:latin typeface="+mj-lt"/>
              </a:rPr>
              <a:t>ISCAM: </a:t>
            </a:r>
            <a:r>
              <a:rPr lang="es-MX" sz="2000" b="1" kern="0" spc="-70">
                <a:solidFill>
                  <a:srgbClr val="310046"/>
                </a:solidFill>
                <a:latin typeface="+mj-lt"/>
              </a:rPr>
              <a:t>Glosario Categorías División Vinos y Licores. Media Graduación</a:t>
            </a:r>
            <a:endParaRPr lang="es-MX" sz="2800" b="1" kern="0" spc="-70">
              <a:solidFill>
                <a:srgbClr val="310046"/>
              </a:solidFill>
              <a:latin typeface="+mj-lt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EADE930-E152-35D7-910F-129952EDB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03020"/>
              </p:ext>
            </p:extLst>
          </p:nvPr>
        </p:nvGraphicFramePr>
        <p:xfrm>
          <a:off x="924791" y="1049482"/>
          <a:ext cx="10011795" cy="4328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701">
                  <a:extLst>
                    <a:ext uri="{9D8B030D-6E8A-4147-A177-3AD203B41FA5}">
                      <a16:colId xmlns:a16="http://schemas.microsoft.com/office/drawing/2014/main" val="1730553747"/>
                    </a:ext>
                  </a:extLst>
                </a:gridCol>
                <a:gridCol w="7177094">
                  <a:extLst>
                    <a:ext uri="{9D8B030D-6E8A-4147-A177-3AD203B41FA5}">
                      <a16:colId xmlns:a16="http://schemas.microsoft.com/office/drawing/2014/main" val="3171035303"/>
                    </a:ext>
                  </a:extLst>
                </a:gridCol>
              </a:tblGrid>
              <a:tr h="430585"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CATEGORÍA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Descripción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20144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algn="l"/>
                      <a:r>
                        <a:rPr lang="es-MX" sz="1600" b="1" cap="none" spc="-10" err="1">
                          <a:solidFill>
                            <a:srgbClr val="310046"/>
                          </a:solidFill>
                        </a:rPr>
                        <a:t>Champagnes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10">
                          <a:solidFill>
                            <a:srgbClr val="310046"/>
                          </a:solidFill>
                        </a:rPr>
                        <a:t>Vino espumoso blanco o rosado elaborado bajo el método champenoise.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392809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Jerez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25">
                          <a:solidFill>
                            <a:srgbClr val="310046"/>
                          </a:solidFill>
                        </a:rPr>
                        <a:t>Vino generoso Español D.O. Andalucía: Sherry, Pedro Jimenex, Manzanilla, amontillado, oloroso, etc.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732623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Licor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Bebida alcohólica de media graduación hecha a base de infusiones de frutas, hierbas y especias.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34525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Oporto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cap="none" spc="-30">
                          <a:solidFill>
                            <a:srgbClr val="310046"/>
                          </a:solidFill>
                        </a:rPr>
                        <a:t>Vino fortificado con brandy. D.O. Douro, Portugal.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494195"/>
                  </a:ext>
                </a:extLst>
              </a:tr>
              <a:tr h="59416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Rompope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u="none" cap="none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  <a:cs typeface="Verdana"/>
                        </a:rPr>
                        <a:t>Bebida alcohólica cremosa de media graduación hecha a base de yemas de huevo.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870967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cap="none" spc="-10" baseline="0">
                          <a:solidFill>
                            <a:srgbClr val="310046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Poppins SemiBold"/>
                        </a:rPr>
                        <a:t>Sidra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Bebida alcohólica de baja graduación espumosa y agridulce que se obtiene la fermentación de jugo de manzana.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491174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algn="l"/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Vermouth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Bebida alcohólica de media graduación, hecha a base de mezcla de vino de mesa, hierbas especialmente: ajenjo, melisa, el ruibarbo chino, raíz de lirio, quinina, piel de cedro, entre otras,  y un destilado.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119208"/>
                  </a:ext>
                </a:extLst>
              </a:tr>
              <a:tr h="43058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Vinos de Mesa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Bebida alcohólica que se produce a partir de la fruta de uva, mediante la fermentación alcohólica de su mosto o zumo, dicha fermentación se logra a través de la acción metabólica de levaduras.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75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0715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DE4EC-D7E4-8959-C966-962A0346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848C776-E76E-0996-5BC2-B5B46960B847}"/>
              </a:ext>
            </a:extLst>
          </p:cNvPr>
          <p:cNvSpPr txBox="1">
            <a:spLocks/>
          </p:cNvSpPr>
          <p:nvPr/>
        </p:nvSpPr>
        <p:spPr>
          <a:xfrm>
            <a:off x="792666" y="304217"/>
            <a:ext cx="101439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1pPr>
            <a:lvl2pPr marL="0" marR="0" indent="1714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2pPr>
            <a:lvl3pPr marL="0" marR="0" indent="3429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3pPr>
            <a:lvl4pPr marL="0" marR="0" indent="5143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4pPr>
            <a:lvl5pPr marL="0" marR="0" indent="6858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5pPr>
            <a:lvl6pPr marL="0" marR="0" indent="8572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6pPr>
            <a:lvl7pPr marL="0" marR="0" indent="10287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7pPr>
            <a:lvl8pPr marL="0" marR="0" indent="12001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8pPr>
            <a:lvl9pPr marL="0" marR="0" indent="13716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s-MX" sz="2800" b="1" kern="0">
                <a:solidFill>
                  <a:srgbClr val="310046"/>
                </a:solidFill>
                <a:latin typeface="+mj-lt"/>
              </a:rPr>
              <a:t>Cubo</a:t>
            </a:r>
            <a:r>
              <a:rPr lang="es-MX" sz="2800" b="1" kern="0" spc="50">
                <a:solidFill>
                  <a:srgbClr val="310046"/>
                </a:solidFill>
                <a:latin typeface="+mj-lt"/>
              </a:rPr>
              <a:t> </a:t>
            </a:r>
            <a:r>
              <a:rPr lang="es-MX" sz="2800" b="1" kern="0" spc="-70">
                <a:solidFill>
                  <a:srgbClr val="310046"/>
                </a:solidFill>
                <a:latin typeface="+mj-lt"/>
              </a:rPr>
              <a:t>ISCAM: </a:t>
            </a:r>
            <a:r>
              <a:rPr lang="es-MX" sz="2000" b="1" kern="0" spc="-70">
                <a:solidFill>
                  <a:srgbClr val="310046"/>
                </a:solidFill>
                <a:latin typeface="+mj-lt"/>
              </a:rPr>
              <a:t>Glosario Categorías División Vinos y Licores. Baja Graduación</a:t>
            </a:r>
            <a:endParaRPr lang="es-MX" sz="2800" b="1" kern="0" spc="-70">
              <a:solidFill>
                <a:srgbClr val="310046"/>
              </a:solidFill>
              <a:latin typeface="+mj-lt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FD4D1E6-3B46-2AFB-FEE0-331BAFA16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55873"/>
              </p:ext>
            </p:extLst>
          </p:nvPr>
        </p:nvGraphicFramePr>
        <p:xfrm>
          <a:off x="924791" y="1049482"/>
          <a:ext cx="9438409" cy="4863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2355">
                  <a:extLst>
                    <a:ext uri="{9D8B030D-6E8A-4147-A177-3AD203B41FA5}">
                      <a16:colId xmlns:a16="http://schemas.microsoft.com/office/drawing/2014/main" val="1730553747"/>
                    </a:ext>
                  </a:extLst>
                </a:gridCol>
                <a:gridCol w="6766054">
                  <a:extLst>
                    <a:ext uri="{9D8B030D-6E8A-4147-A177-3AD203B41FA5}">
                      <a16:colId xmlns:a16="http://schemas.microsoft.com/office/drawing/2014/main" val="3171035303"/>
                    </a:ext>
                  </a:extLst>
                </a:gridCol>
              </a:tblGrid>
              <a:tr h="573773"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CATEGORÍA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Descripción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20144"/>
                  </a:ext>
                </a:extLst>
              </a:tr>
              <a:tr h="609238">
                <a:tc>
                  <a:txBody>
                    <a:bodyPr/>
                    <a:lstStyle/>
                    <a:p>
                      <a:pPr algn="l"/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Cocteles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10">
                          <a:solidFill>
                            <a:srgbClr val="310046"/>
                          </a:solidFill>
                        </a:rPr>
                        <a:t>Mezcla que incluye una base de alcohol o no alcohol y un modificador de sabor como jugos, frutas, miel, leche, crema y especias.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392809"/>
                  </a:ext>
                </a:extLst>
              </a:tr>
              <a:tr h="60923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 err="1">
                          <a:solidFill>
                            <a:srgbClr val="310046"/>
                          </a:solidFill>
                        </a:rPr>
                        <a:t>Coolers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25">
                          <a:solidFill>
                            <a:srgbClr val="310046"/>
                          </a:solidFill>
                        </a:rPr>
                        <a:t>Bebida alcohólica de baja graduación. Mezcla carbonatada de vino y jugo de frutas.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732623"/>
                  </a:ext>
                </a:extLst>
              </a:tr>
              <a:tr h="57377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Energizantes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cap="none" spc="-50">
                          <a:solidFill>
                            <a:srgbClr val="310046"/>
                          </a:solidFill>
                        </a:rPr>
                        <a:t>Bebida carbonatada hecha a base de estimulantes como cafeína, taurina y ginseng.</a:t>
                      </a:r>
                      <a:endParaRPr lang="es-ES" sz="1200" u="none" cap="none" spc="-50">
                        <a:solidFill>
                          <a:srgbClr val="31004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34525"/>
                  </a:ext>
                </a:extLst>
              </a:tr>
              <a:tr h="60923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20">
                          <a:solidFill>
                            <a:srgbClr val="310046"/>
                          </a:solidFill>
                        </a:rPr>
                        <a:t>Mezclados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30">
                          <a:solidFill>
                            <a:srgbClr val="310046"/>
                          </a:solidFill>
                        </a:rPr>
                        <a:t>Bebida carbonatada con sabor, mezclada con destilado (tequila, brandy, whisky, cognac y aguardiente)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494195"/>
                  </a:ext>
                </a:extLst>
              </a:tr>
              <a:tr h="79174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Sangría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u="none" cap="none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  <a:cs typeface="Verdana"/>
                        </a:rPr>
                        <a:t>Bebida alcohólica carbonatada de baja graduación hecha a base de mezcla de vino, jugos de fruta y cítricos. 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870967"/>
                  </a:ext>
                </a:extLst>
              </a:tr>
              <a:tr h="109662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cap="none" spc="-10" baseline="0">
                          <a:solidFill>
                            <a:srgbClr val="310046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Poppins SemiBold"/>
                        </a:rPr>
                        <a:t>Cerveza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Bebida alcohólica de media graduación hecha a base de granos de cebada.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49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999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D54FE-BA2F-FBD3-5176-DE4F3CE30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B82DFFA-93A9-74A4-8FD4-945EBCD9E7C3}"/>
              </a:ext>
            </a:extLst>
          </p:cNvPr>
          <p:cNvSpPr txBox="1">
            <a:spLocks/>
          </p:cNvSpPr>
          <p:nvPr/>
        </p:nvSpPr>
        <p:spPr>
          <a:xfrm>
            <a:off x="792666" y="304217"/>
            <a:ext cx="101439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1pPr>
            <a:lvl2pPr marL="0" marR="0" indent="1714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2pPr>
            <a:lvl3pPr marL="0" marR="0" indent="3429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3pPr>
            <a:lvl4pPr marL="0" marR="0" indent="5143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4pPr>
            <a:lvl5pPr marL="0" marR="0" indent="6858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5pPr>
            <a:lvl6pPr marL="0" marR="0" indent="8572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6pPr>
            <a:lvl7pPr marL="0" marR="0" indent="10287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7pPr>
            <a:lvl8pPr marL="0" marR="0" indent="120015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8pPr>
            <a:lvl9pPr marL="0" marR="0" indent="1371600" algn="l" defTabSz="40957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oppins Regular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s-MX" sz="2800" b="1" kern="0">
                <a:solidFill>
                  <a:srgbClr val="310046"/>
                </a:solidFill>
                <a:latin typeface="+mj-lt"/>
              </a:rPr>
              <a:t>Cubo</a:t>
            </a:r>
            <a:r>
              <a:rPr lang="es-MX" sz="2800" b="1" kern="0" spc="50">
                <a:solidFill>
                  <a:srgbClr val="310046"/>
                </a:solidFill>
                <a:latin typeface="+mj-lt"/>
              </a:rPr>
              <a:t> </a:t>
            </a:r>
            <a:r>
              <a:rPr lang="es-MX" sz="2800" b="1" kern="0" spc="-70">
                <a:solidFill>
                  <a:srgbClr val="310046"/>
                </a:solidFill>
                <a:latin typeface="+mj-lt"/>
              </a:rPr>
              <a:t>ISCAM: </a:t>
            </a:r>
            <a:r>
              <a:rPr lang="es-MX" sz="2000" b="1" kern="0" spc="-70">
                <a:solidFill>
                  <a:srgbClr val="310046"/>
                </a:solidFill>
                <a:latin typeface="+mj-lt"/>
              </a:rPr>
              <a:t>Glosario Categorías División Vinos y Licores. Sin Alcohol</a:t>
            </a:r>
            <a:endParaRPr lang="es-MX" sz="2800" b="1" kern="0" spc="-70">
              <a:solidFill>
                <a:srgbClr val="310046"/>
              </a:solidFill>
              <a:latin typeface="+mj-lt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53171FB-5CF2-86E2-5E16-28F773615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76267"/>
              </p:ext>
            </p:extLst>
          </p:nvPr>
        </p:nvGraphicFramePr>
        <p:xfrm>
          <a:off x="924791" y="1049482"/>
          <a:ext cx="10143920" cy="3979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2111">
                  <a:extLst>
                    <a:ext uri="{9D8B030D-6E8A-4147-A177-3AD203B41FA5}">
                      <a16:colId xmlns:a16="http://schemas.microsoft.com/office/drawing/2014/main" val="1730553747"/>
                    </a:ext>
                  </a:extLst>
                </a:gridCol>
                <a:gridCol w="7271809">
                  <a:extLst>
                    <a:ext uri="{9D8B030D-6E8A-4147-A177-3AD203B41FA5}">
                      <a16:colId xmlns:a16="http://schemas.microsoft.com/office/drawing/2014/main" val="3171035303"/>
                    </a:ext>
                  </a:extLst>
                </a:gridCol>
              </a:tblGrid>
              <a:tr h="533502"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CATEGORÍA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b="1">
                          <a:solidFill>
                            <a:srgbClr val="310046"/>
                          </a:solidFill>
                        </a:rPr>
                        <a:t>Descripción</a:t>
                      </a:r>
                      <a:endParaRPr lang="es-MX" sz="1800" b="1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20144"/>
                  </a:ext>
                </a:extLst>
              </a:tr>
              <a:tr h="566479">
                <a:tc>
                  <a:txBody>
                    <a:bodyPr/>
                    <a:lstStyle/>
                    <a:p>
                      <a:pPr algn="l"/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Cocteles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10">
                          <a:solidFill>
                            <a:srgbClr val="310046"/>
                          </a:solidFill>
                        </a:rPr>
                        <a:t>Mezcla que incluye una base de alcohol o no alcohol y un modificador de sabor como jugos, frutas, miel, leche, crema y especias.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392809"/>
                  </a:ext>
                </a:extLst>
              </a:tr>
              <a:tr h="53350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Energizantes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cap="none" spc="-50">
                          <a:solidFill>
                            <a:srgbClr val="310046"/>
                          </a:solidFill>
                        </a:rPr>
                        <a:t>Bebida carbonatada hecha a base de estimulantes como cafeína, taurina y ginseng.</a:t>
                      </a:r>
                      <a:endParaRPr lang="es-ES" sz="1200" u="none" cap="none" spc="-50">
                        <a:solidFill>
                          <a:srgbClr val="31004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732623"/>
                  </a:ext>
                </a:extLst>
              </a:tr>
              <a:tr h="53350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Jarabes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Bebida no alcohólica hecha a base de agua y sacarosa. Natural o sabores.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34525"/>
                  </a:ext>
                </a:extLst>
              </a:tr>
              <a:tr h="79307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cap="none" spc="-10">
                          <a:solidFill>
                            <a:srgbClr val="310046"/>
                          </a:solidFill>
                        </a:rPr>
                        <a:t>Sangrita</a:t>
                      </a:r>
                      <a:endParaRPr lang="es-MX" sz="1600" cap="none">
                        <a:solidFill>
                          <a:srgbClr val="310046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u="none" cap="none">
                          <a:solidFill>
                            <a:srgbClr val="310046"/>
                          </a:solidFill>
                          <a:latin typeface="+mn-lt"/>
                          <a:ea typeface="Verdana" panose="020B0604030504040204" pitchFamily="34" charset="0"/>
                          <a:cs typeface="Verdana"/>
                        </a:rPr>
                        <a:t>Bebida no alcohólica mexicana hecha a base de jugo de tomate ó naranja y especias. Usada para acompañar el tequila y/o mezcal.</a:t>
                      </a:r>
                      <a:endParaRPr lang="es-MX" sz="1200" i="0" u="none" cap="none">
                        <a:solidFill>
                          <a:srgbClr val="310046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870967"/>
                  </a:ext>
                </a:extLst>
              </a:tr>
              <a:tr h="10196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cap="none" spc="-10" baseline="0">
                          <a:solidFill>
                            <a:srgbClr val="310046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Poppins SemiBold"/>
                        </a:rPr>
                        <a:t>Cerveza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cap="none" spc="-50">
                          <a:solidFill>
                            <a:srgbClr val="310046"/>
                          </a:solidFill>
                        </a:rPr>
                        <a:t>Parte del método general de obtención de la cerveza con alcohol. Mediante un proceso de desalcoholización, o bien mediante un control de la fermentación para que la producción de alcohol no sea completa, se elimina parte del etanol producido en el transcurso de la fermentación Alcohólica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49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69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440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310056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oppins Regular"/>
        <a:ea typeface="Poppins Regular"/>
        <a:cs typeface="Poppins Regular"/>
      </a:majorFont>
      <a:minorFont>
        <a:latin typeface="Poppins Regular"/>
        <a:ea typeface="Poppins Regular"/>
        <a:cs typeface="Poppins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 Medium"/>
            <a:ea typeface="Poppins Medium"/>
            <a:cs typeface="Poppins Medium"/>
            <a:sym typeface="Poppins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l" defTabSz="5461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310056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310056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oppins Regular"/>
        <a:ea typeface="Poppins Regular"/>
        <a:cs typeface="Poppins Regular"/>
      </a:majorFont>
      <a:minorFont>
        <a:latin typeface="Poppins Regular"/>
        <a:ea typeface="Poppins Regular"/>
        <a:cs typeface="Poppins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 Medium"/>
            <a:ea typeface="Poppins Medium"/>
            <a:cs typeface="Poppins Medium"/>
            <a:sym typeface="Poppins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l" defTabSz="5461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310056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Guía Rápida ISCAM MATCH Mayorista - Rev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21_BasicWhite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Christopher Cano García</dc:creator>
  <cp:revision>1</cp:revision>
  <dcterms:created xsi:type="dcterms:W3CDTF">2022-09-07T21:40:51Z</dcterms:created>
  <dcterms:modified xsi:type="dcterms:W3CDTF">2025-02-20T15:48:35Z</dcterms:modified>
</cp:coreProperties>
</file>